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0" r:id="rId1"/>
  </p:sldMasterIdLst>
  <p:notesMasterIdLst>
    <p:notesMasterId r:id="rId43"/>
  </p:notesMasterIdLst>
  <p:handoutMasterIdLst>
    <p:handoutMasterId r:id="rId44"/>
  </p:handoutMasterIdLst>
  <p:sldIdLst>
    <p:sldId id="258" r:id="rId2"/>
    <p:sldId id="291" r:id="rId3"/>
    <p:sldId id="293" r:id="rId4"/>
    <p:sldId id="294" r:id="rId5"/>
    <p:sldId id="295" r:id="rId6"/>
    <p:sldId id="296" r:id="rId7"/>
    <p:sldId id="297" r:id="rId8"/>
    <p:sldId id="298" r:id="rId9"/>
    <p:sldId id="299" r:id="rId10"/>
    <p:sldId id="479" r:id="rId11"/>
    <p:sldId id="493" r:id="rId12"/>
    <p:sldId id="259" r:id="rId13"/>
    <p:sldId id="260" r:id="rId14"/>
    <p:sldId id="480" r:id="rId15"/>
    <p:sldId id="481" r:id="rId16"/>
    <p:sldId id="482" r:id="rId17"/>
    <p:sldId id="483" r:id="rId18"/>
    <p:sldId id="486" r:id="rId19"/>
    <p:sldId id="484" r:id="rId20"/>
    <p:sldId id="487" r:id="rId21"/>
    <p:sldId id="485" r:id="rId22"/>
    <p:sldId id="488" r:id="rId23"/>
    <p:sldId id="490" r:id="rId24"/>
    <p:sldId id="267" r:id="rId25"/>
    <p:sldId id="273" r:id="rId26"/>
    <p:sldId id="494" r:id="rId27"/>
    <p:sldId id="499" r:id="rId28"/>
    <p:sldId id="500" r:id="rId29"/>
    <p:sldId id="495" r:id="rId30"/>
    <p:sldId id="498" r:id="rId31"/>
    <p:sldId id="274" r:id="rId32"/>
    <p:sldId id="275" r:id="rId33"/>
    <p:sldId id="276" r:id="rId34"/>
    <p:sldId id="277" r:id="rId35"/>
    <p:sldId id="278" r:id="rId36"/>
    <p:sldId id="279" r:id="rId37"/>
    <p:sldId id="496" r:id="rId38"/>
    <p:sldId id="492" r:id="rId39"/>
    <p:sldId id="497" r:id="rId40"/>
    <p:sldId id="491" r:id="rId41"/>
    <p:sldId id="463" r:id="rId4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olsinelli PPT Template" id="{905B8DDD-5713-644D-BB71-5E1FCCE6C916}">
          <p14:sldIdLst>
            <p14:sldId id="258"/>
            <p14:sldId id="291"/>
            <p14:sldId id="293"/>
            <p14:sldId id="294"/>
            <p14:sldId id="295"/>
            <p14:sldId id="296"/>
            <p14:sldId id="297"/>
            <p14:sldId id="298"/>
            <p14:sldId id="299"/>
            <p14:sldId id="479"/>
            <p14:sldId id="493"/>
            <p14:sldId id="259"/>
            <p14:sldId id="260"/>
            <p14:sldId id="480"/>
            <p14:sldId id="481"/>
            <p14:sldId id="482"/>
            <p14:sldId id="483"/>
            <p14:sldId id="486"/>
            <p14:sldId id="484"/>
            <p14:sldId id="487"/>
            <p14:sldId id="485"/>
            <p14:sldId id="488"/>
            <p14:sldId id="490"/>
            <p14:sldId id="267"/>
            <p14:sldId id="273"/>
            <p14:sldId id="494"/>
            <p14:sldId id="499"/>
            <p14:sldId id="500"/>
            <p14:sldId id="495"/>
            <p14:sldId id="498"/>
            <p14:sldId id="274"/>
            <p14:sldId id="275"/>
            <p14:sldId id="276"/>
            <p14:sldId id="277"/>
            <p14:sldId id="278"/>
            <p14:sldId id="279"/>
            <p14:sldId id="496"/>
            <p14:sldId id="492"/>
            <p14:sldId id="497"/>
            <p14:sldId id="491"/>
            <p14:sldId id="4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83064"/>
    <a:srgbClr val="AF272F"/>
    <a:srgbClr val="333F48"/>
    <a:srgbClr val="AC0000"/>
    <a:srgbClr val="B22624"/>
    <a:srgbClr val="FFC53F"/>
    <a:srgbClr val="9AB9AD"/>
    <a:srgbClr val="521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5" autoAdjust="0"/>
    <p:restoredTop sz="96327"/>
  </p:normalViewPr>
  <p:slideViewPr>
    <p:cSldViewPr snapToGrid="0" snapToObjects="1">
      <p:cViewPr varScale="1">
        <p:scale>
          <a:sx n="114" d="100"/>
          <a:sy n="114" d="100"/>
        </p:scale>
        <p:origin x="366"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21" d="100"/>
          <a:sy n="121" d="100"/>
        </p:scale>
        <p:origin x="3808" y="168"/>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theme" Target="theme/theme1.xml" Id="rId47"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presProps" Target="presProps.xml" Id="rId45"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handoutMaster" Target="handoutMasters/handoutMaster1.xml" Id="rId44"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notesMaster" Target="notesMasters/notesMaster1.xml" Id="rId43" /><Relationship Type="http://schemas.openxmlformats.org/officeDocument/2006/relationships/tableStyles" Target="tableStyles.xml" Id="rId48"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viewProps" Target="viewProps.xml" Id="rId46"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customXml" Target="/customXML/item.xml" Id="imanage.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D7495B-6566-EF48-AA77-B2A903BA95E9}"/>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54F1F5C-2E95-394F-8A13-28572A1BAA16}"/>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C5144FD-B057-BA44-9761-702D059DDD55}" type="datetimeFigureOut">
              <a:rPr lang="en-US" smtClean="0"/>
              <a:t>4/17/2023</a:t>
            </a:fld>
            <a:endParaRPr lang="en-US"/>
          </a:p>
        </p:txBody>
      </p:sp>
      <p:sp>
        <p:nvSpPr>
          <p:cNvPr id="4" name="Footer Placeholder 3">
            <a:extLst>
              <a:ext uri="{FF2B5EF4-FFF2-40B4-BE49-F238E27FC236}">
                <a16:creationId xmlns:a16="http://schemas.microsoft.com/office/drawing/2014/main" id="{770F6BA5-3BF1-6147-ABD4-45FA318057AD}"/>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5E0E91-227C-2044-A7A0-6C4A014CCDA1}"/>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D7E3FE8A-DA58-A845-92D6-FB0170EC5664}" type="slidenum">
              <a:rPr lang="en-US" smtClean="0"/>
              <a:t>‹#›</a:t>
            </a:fld>
            <a:endParaRPr lang="en-US"/>
          </a:p>
        </p:txBody>
      </p:sp>
    </p:spTree>
    <p:extLst>
      <p:ext uri="{BB962C8B-B14F-4D97-AF65-F5344CB8AC3E}">
        <p14:creationId xmlns:p14="http://schemas.microsoft.com/office/powerpoint/2010/main" val="2701648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4375C15-6582-CA47-98AB-93E45ED5BE02}" type="datetimeFigureOut">
              <a:rPr lang="en-US" smtClean="0"/>
              <a:t>4/17/2023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505B762-097E-5348-9538-257803A0914A}" type="slidenum">
              <a:rPr lang="en-US" smtClean="0"/>
              <a:t>‹#›</a:t>
            </a:fld>
            <a:endParaRPr lang="en-US"/>
          </a:p>
        </p:txBody>
      </p:sp>
    </p:spTree>
    <p:extLst>
      <p:ext uri="{BB962C8B-B14F-4D97-AF65-F5344CB8AC3E}">
        <p14:creationId xmlns:p14="http://schemas.microsoft.com/office/powerpoint/2010/main" val="93553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05B762-097E-5348-9538-257803A0914A}" type="slidenum">
              <a:rPr lang="en-US" smtClean="0"/>
              <a:t>1</a:t>
            </a:fld>
            <a:endParaRPr lang="en-US"/>
          </a:p>
        </p:txBody>
      </p:sp>
    </p:spTree>
    <p:extLst>
      <p:ext uri="{BB962C8B-B14F-4D97-AF65-F5344CB8AC3E}">
        <p14:creationId xmlns:p14="http://schemas.microsoft.com/office/powerpoint/2010/main" val="380761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05B762-097E-5348-9538-257803A0914A}" type="slidenum">
              <a:rPr lang="en-US" smtClean="0"/>
              <a:t>41</a:t>
            </a:fld>
            <a:endParaRPr lang="en-US"/>
          </a:p>
        </p:txBody>
      </p:sp>
    </p:spTree>
    <p:extLst>
      <p:ext uri="{BB962C8B-B14F-4D97-AF65-F5344CB8AC3E}">
        <p14:creationId xmlns:p14="http://schemas.microsoft.com/office/powerpoint/2010/main" val="2380528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1F7BFE9-5DA9-E447-A4B2-1D6A24E958D5}"/>
              </a:ext>
            </a:extLst>
          </p:cNvPr>
          <p:cNvSpPr/>
          <p:nvPr userDrawn="1"/>
        </p:nvSpPr>
        <p:spPr>
          <a:xfrm>
            <a:off x="-1" y="0"/>
            <a:ext cx="12192000" cy="6858000"/>
          </a:xfrm>
          <a:prstGeom prst="rect">
            <a:avLst/>
          </a:prstGeom>
          <a:solidFill>
            <a:srgbClr val="333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hasCustomPrompt="1"/>
          </p:nvPr>
        </p:nvSpPr>
        <p:spPr bwMode="gray">
          <a:xfrm>
            <a:off x="685800" y="5076030"/>
            <a:ext cx="10771094" cy="457200"/>
          </a:xfrm>
          <a:prstGeom prst="rect">
            <a:avLst/>
          </a:prstGeom>
        </p:spPr>
        <p:txBody>
          <a:bodyPr anchor="ctr">
            <a:normAutofit/>
          </a:bodyPr>
          <a:lstStyle>
            <a:lvl1pPr marL="0" indent="0" algn="r">
              <a:buFontTx/>
              <a:buNone/>
              <a:defRPr sz="1800" b="0" i="1">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presentation subtitle</a:t>
            </a:r>
          </a:p>
        </p:txBody>
      </p:sp>
      <p:sp>
        <p:nvSpPr>
          <p:cNvPr id="15" name="Title 1">
            <a:extLst>
              <a:ext uri="{FF2B5EF4-FFF2-40B4-BE49-F238E27FC236}">
                <a16:creationId xmlns:a16="http://schemas.microsoft.com/office/drawing/2014/main" id="{444601F8-3CE3-1F4F-BCB3-ED16FAB2DD58}"/>
              </a:ext>
            </a:extLst>
          </p:cNvPr>
          <p:cNvSpPr>
            <a:spLocks noGrp="1"/>
          </p:cNvSpPr>
          <p:nvPr>
            <p:ph type="ctrTitle" hasCustomPrompt="1"/>
          </p:nvPr>
        </p:nvSpPr>
        <p:spPr bwMode="gray">
          <a:xfrm>
            <a:off x="685800" y="1828800"/>
            <a:ext cx="10771094" cy="2971800"/>
          </a:xfrm>
        </p:spPr>
        <p:txBody>
          <a:bodyPr anchor="b">
            <a:normAutofit/>
          </a:bodyPr>
          <a:lstStyle>
            <a:lvl1pPr algn="l">
              <a:defRPr sz="54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presentation title</a:t>
            </a:r>
          </a:p>
        </p:txBody>
      </p:sp>
      <p:pic>
        <p:nvPicPr>
          <p:cNvPr id="22" name="Picture 21">
            <a:extLst>
              <a:ext uri="{FF2B5EF4-FFF2-40B4-BE49-F238E27FC236}">
                <a16:creationId xmlns:a16="http://schemas.microsoft.com/office/drawing/2014/main" id="{CFF869A3-D870-F64F-AD45-CE4933F7FC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526493" y="685800"/>
            <a:ext cx="1930401" cy="1092200"/>
          </a:xfrm>
          <a:prstGeom prst="rect">
            <a:avLst/>
          </a:prstGeom>
        </p:spPr>
      </p:pic>
      <p:sp>
        <p:nvSpPr>
          <p:cNvPr id="2" name="Rectangle 1">
            <a:extLst>
              <a:ext uri="{FF2B5EF4-FFF2-40B4-BE49-F238E27FC236}">
                <a16:creationId xmlns:a16="http://schemas.microsoft.com/office/drawing/2014/main" id="{36F2351F-8F8F-FE43-9CB8-D5DC065071AC}"/>
              </a:ext>
            </a:extLst>
          </p:cNvPr>
          <p:cNvSpPr/>
          <p:nvPr userDrawn="1"/>
        </p:nvSpPr>
        <p:spPr>
          <a:xfrm>
            <a:off x="-1" y="1828799"/>
            <a:ext cx="457201" cy="37044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612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2 Column_Header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17352"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2286000"/>
            <a:ext cx="5029200" cy="320040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341021-0770-D549-92F2-32C3DC2F0FF3}"/>
              </a:ext>
            </a:extLst>
          </p:cNvPr>
          <p:cNvSpPr>
            <a:spLocks noGrp="1"/>
          </p:cNvSpPr>
          <p:nvPr>
            <p:ph sz="half" idx="2" hasCustomPrompt="1"/>
          </p:nvPr>
        </p:nvSpPr>
        <p:spPr>
          <a:xfrm>
            <a:off x="6470904" y="2286000"/>
            <a:ext cx="5029200" cy="320040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5F780150-A964-C946-9AFD-851C5ADF4097}"/>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BED6E0D-A35E-184B-8026-6196ED177EAC}"/>
              </a:ext>
            </a:extLst>
          </p:cNvPr>
          <p:cNvSpPr>
            <a:spLocks noGrp="1"/>
          </p:cNvSpPr>
          <p:nvPr>
            <p:ph sz="half" idx="13" hasCustomPrompt="1"/>
          </p:nvPr>
        </p:nvSpPr>
        <p:spPr>
          <a:xfrm>
            <a:off x="685800" y="1828800"/>
            <a:ext cx="5029200" cy="316871"/>
          </a:xfrm>
          <a:prstGeom prst="rect">
            <a:avLst/>
          </a:prstGeom>
        </p:spPr>
        <p:txBody>
          <a:bodyPr>
            <a:noAutofit/>
          </a:bodyPr>
          <a:lstStyle>
            <a:lvl1pPr marL="0" indent="0">
              <a:spcAft>
                <a:spcPts val="600"/>
              </a:spcAft>
              <a:buNone/>
              <a:defRPr sz="1400" b="1" i="0">
                <a:latin typeface="Arial" panose="020B0604020202020204" pitchFamily="34" charset="0"/>
                <a:cs typeface="Arial" panose="020B0604020202020204" pitchFamily="34"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p:txBody>
      </p:sp>
      <p:sp>
        <p:nvSpPr>
          <p:cNvPr id="13" name="Content Placeholder 2">
            <a:extLst>
              <a:ext uri="{FF2B5EF4-FFF2-40B4-BE49-F238E27FC236}">
                <a16:creationId xmlns:a16="http://schemas.microsoft.com/office/drawing/2014/main" id="{93427AA1-A11E-0E4E-808D-198E521DA652}"/>
              </a:ext>
            </a:extLst>
          </p:cNvPr>
          <p:cNvSpPr>
            <a:spLocks noGrp="1"/>
          </p:cNvSpPr>
          <p:nvPr>
            <p:ph sz="half" idx="14" hasCustomPrompt="1"/>
          </p:nvPr>
        </p:nvSpPr>
        <p:spPr>
          <a:xfrm>
            <a:off x="6470904" y="1827291"/>
            <a:ext cx="5029200" cy="316871"/>
          </a:xfrm>
          <a:prstGeom prst="rect">
            <a:avLst/>
          </a:prstGeom>
        </p:spPr>
        <p:txBody>
          <a:bodyPr>
            <a:noAutofit/>
          </a:bodyPr>
          <a:lstStyle>
            <a:lvl1pPr marL="0" indent="0">
              <a:spcAft>
                <a:spcPts val="600"/>
              </a:spcAft>
              <a:buNone/>
              <a:defRPr sz="1400" b="1"/>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p:txBody>
      </p:sp>
    </p:spTree>
    <p:extLst>
      <p:ext uri="{BB962C8B-B14F-4D97-AF65-F5344CB8AC3E}">
        <p14:creationId xmlns:p14="http://schemas.microsoft.com/office/powerpoint/2010/main" val="3681196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F3EA043-5227-E642-BD3E-783EC6154FFC}"/>
              </a:ext>
            </a:extLst>
          </p:cNvPr>
          <p:cNvSpPr>
            <a:spLocks noGrp="1"/>
          </p:cNvSpPr>
          <p:nvPr>
            <p:ph type="tbl" sz="quarter" idx="14"/>
          </p:nvPr>
        </p:nvSpPr>
        <p:spPr>
          <a:xfrm>
            <a:off x="685167" y="1828798"/>
            <a:ext cx="10817352" cy="3657601"/>
          </a:xfrm>
        </p:spPr>
        <p:txBody>
          <a:bodyPr/>
          <a:lstStyle/>
          <a:p>
            <a:r>
              <a:rPr lang="en-US"/>
              <a:t>Click icon to add table</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8341" y="457200"/>
            <a:ext cx="10817859" cy="914400"/>
          </a:xfrm>
        </p:spPr>
        <p:txBody>
          <a:bodyPr/>
          <a:lstStyle>
            <a:lvl1pPr>
              <a:defRPr sz="3600"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cxnSp>
        <p:nvCxnSpPr>
          <p:cNvPr id="3" name="Straight Connector 2">
            <a:extLst>
              <a:ext uri="{FF2B5EF4-FFF2-40B4-BE49-F238E27FC236}">
                <a16:creationId xmlns:a16="http://schemas.microsoft.com/office/drawing/2014/main" id="{AF15509F-D3FC-BF4D-BCB6-E59D404F85DC}"/>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27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2 Column_Headers_Char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17352"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2286000"/>
            <a:ext cx="5029200" cy="320040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5F780150-A964-C946-9AFD-851C5ADF4097}"/>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BED6E0D-A35E-184B-8026-6196ED177EAC}"/>
              </a:ext>
            </a:extLst>
          </p:cNvPr>
          <p:cNvSpPr>
            <a:spLocks noGrp="1"/>
          </p:cNvSpPr>
          <p:nvPr>
            <p:ph sz="half" idx="13" hasCustomPrompt="1"/>
          </p:nvPr>
        </p:nvSpPr>
        <p:spPr>
          <a:xfrm>
            <a:off x="685800" y="1828800"/>
            <a:ext cx="5029200" cy="316871"/>
          </a:xfrm>
          <a:prstGeom prst="rect">
            <a:avLst/>
          </a:prstGeom>
        </p:spPr>
        <p:txBody>
          <a:bodyPr>
            <a:noAutofit/>
          </a:bodyPr>
          <a:lstStyle>
            <a:lvl1pPr marL="0" indent="0">
              <a:spcAft>
                <a:spcPts val="600"/>
              </a:spcAft>
              <a:buNone/>
              <a:defRPr sz="1400" b="1" i="0">
                <a:latin typeface="Arial" panose="020B0604020202020204" pitchFamily="34" charset="0"/>
                <a:cs typeface="Arial" panose="020B0604020202020204" pitchFamily="34"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p:txBody>
      </p:sp>
      <p:sp>
        <p:nvSpPr>
          <p:cNvPr id="13" name="Content Placeholder 2">
            <a:extLst>
              <a:ext uri="{FF2B5EF4-FFF2-40B4-BE49-F238E27FC236}">
                <a16:creationId xmlns:a16="http://schemas.microsoft.com/office/drawing/2014/main" id="{93427AA1-A11E-0E4E-808D-198E521DA652}"/>
              </a:ext>
            </a:extLst>
          </p:cNvPr>
          <p:cNvSpPr>
            <a:spLocks noGrp="1"/>
          </p:cNvSpPr>
          <p:nvPr>
            <p:ph sz="half" idx="14" hasCustomPrompt="1"/>
          </p:nvPr>
        </p:nvSpPr>
        <p:spPr>
          <a:xfrm>
            <a:off x="6470904" y="1827291"/>
            <a:ext cx="5029200" cy="316871"/>
          </a:xfrm>
          <a:prstGeom prst="rect">
            <a:avLst/>
          </a:prstGeom>
        </p:spPr>
        <p:txBody>
          <a:bodyPr>
            <a:noAutofit/>
          </a:bodyPr>
          <a:lstStyle>
            <a:lvl1pPr marL="0" indent="0">
              <a:spcAft>
                <a:spcPts val="600"/>
              </a:spcAft>
              <a:buNone/>
              <a:defRPr sz="1400" b="1"/>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p:txBody>
      </p:sp>
      <p:sp>
        <p:nvSpPr>
          <p:cNvPr id="4" name="Content Placeholder 3">
            <a:extLst>
              <a:ext uri="{FF2B5EF4-FFF2-40B4-BE49-F238E27FC236}">
                <a16:creationId xmlns:a16="http://schemas.microsoft.com/office/drawing/2014/main" id="{1F891F10-77B8-C84B-A3F0-296434B7DA26}"/>
              </a:ext>
            </a:extLst>
          </p:cNvPr>
          <p:cNvSpPr>
            <a:spLocks noGrp="1"/>
          </p:cNvSpPr>
          <p:nvPr>
            <p:ph sz="quarter" idx="15"/>
          </p:nvPr>
        </p:nvSpPr>
        <p:spPr>
          <a:xfrm>
            <a:off x="6470650" y="2286000"/>
            <a:ext cx="5029200" cy="3200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53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_Side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0F1DE0-F490-9440-931E-06D4522D06B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flipV="1">
            <a:off x="-1" y="-1"/>
            <a:ext cx="3333749" cy="6858001"/>
          </a:xfrm>
          <a:prstGeom prst="rect">
            <a:avLst/>
          </a:prstGeom>
        </p:spPr>
      </p:pic>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3990974" y="457200"/>
            <a:ext cx="7515226"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cxnSp>
        <p:nvCxnSpPr>
          <p:cNvPr id="3" name="Straight Connector 2">
            <a:extLst>
              <a:ext uri="{FF2B5EF4-FFF2-40B4-BE49-F238E27FC236}">
                <a16:creationId xmlns:a16="http://schemas.microsoft.com/office/drawing/2014/main" id="{AF15509F-D3FC-BF4D-BCB6-E59D404F85DC}"/>
              </a:ext>
            </a:extLst>
          </p:cNvPr>
          <p:cNvCxnSpPr>
            <a:cxnSpLocks/>
          </p:cNvCxnSpPr>
          <p:nvPr userDrawn="1"/>
        </p:nvCxnSpPr>
        <p:spPr>
          <a:xfrm>
            <a:off x="3990974" y="1371600"/>
            <a:ext cx="751522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67B3AEB3-7D3E-EF42-B15C-593EC66892D5}"/>
              </a:ext>
            </a:extLst>
          </p:cNvPr>
          <p:cNvSpPr>
            <a:spLocks noGrp="1"/>
          </p:cNvSpPr>
          <p:nvPr>
            <p:ph sz="half" idx="2" hasCustomPrompt="1"/>
          </p:nvPr>
        </p:nvSpPr>
        <p:spPr>
          <a:xfrm>
            <a:off x="3990974" y="1828800"/>
            <a:ext cx="7515226" cy="3657600"/>
          </a:xfrm>
          <a:prstGeom prst="rect">
            <a:avLst/>
          </a:prstGeo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20CEDD3E-24F9-594C-BF6E-25472EC1E798}"/>
              </a:ext>
            </a:extLst>
          </p:cNvPr>
          <p:cNvPicPr>
            <a:picLocks noChangeAspect="1"/>
          </p:cNvPicPr>
          <p:nvPr userDrawn="1"/>
        </p:nvPicPr>
        <p:blipFill>
          <a:blip r:embed="rId3" cstate="print">
            <a:extLst>
              <a:ext uri="{28A0092B-C50C-407E-A947-70E740481C1C}">
                <a14:useLocalDpi xmlns:a14="http://schemas.microsoft.com/office/drawing/2010/main"/>
              </a:ext>
            </a:extLst>
          </a:blip>
          <a:srcRect l="333" r="333"/>
          <a:stretch/>
        </p:blipFill>
        <p:spPr>
          <a:xfrm>
            <a:off x="685800" y="5308600"/>
            <a:ext cx="1930401" cy="1092200"/>
          </a:xfrm>
          <a:prstGeom prst="rect">
            <a:avLst/>
          </a:prstGeom>
        </p:spPr>
      </p:pic>
    </p:spTree>
    <p:extLst>
      <p:ext uri="{BB962C8B-B14F-4D97-AF65-F5344CB8AC3E}">
        <p14:creationId xmlns:p14="http://schemas.microsoft.com/office/powerpoint/2010/main" val="18964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_Background Imag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B4B5DFE-FE68-5B40-9394-C4D40F2DBDCB}"/>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0" name="Picture 9">
            <a:extLst>
              <a:ext uri="{FF2B5EF4-FFF2-40B4-BE49-F238E27FC236}">
                <a16:creationId xmlns:a16="http://schemas.microsoft.com/office/drawing/2014/main" id="{C09FD982-6911-4247-9FE7-10342AF87475}"/>
              </a:ext>
            </a:extLst>
          </p:cNvPr>
          <p:cNvPicPr>
            <a:picLocks noChangeAspect="1"/>
          </p:cNvPicPr>
          <p:nvPr userDrawn="1"/>
        </p:nvPicPr>
        <p:blipFill rotWithShape="1">
          <a:blip r:embed="rId2" cstate="print">
            <a:alphaModFix amt="5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1826420"/>
            <a:ext cx="10817352" cy="370443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20399"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pic>
        <p:nvPicPr>
          <p:cNvPr id="20" name="Picture 19">
            <a:extLst>
              <a:ext uri="{FF2B5EF4-FFF2-40B4-BE49-F238E27FC236}">
                <a16:creationId xmlns:a16="http://schemas.microsoft.com/office/drawing/2014/main" id="{A73FC5A0-2014-244F-941D-C2F1B7523E3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85800" y="5988050"/>
            <a:ext cx="2647950" cy="412750"/>
          </a:xfrm>
          <a:prstGeom prst="rect">
            <a:avLst/>
          </a:prstGeom>
        </p:spPr>
      </p:pic>
      <p:cxnSp>
        <p:nvCxnSpPr>
          <p:cNvPr id="26" name="Straight Connector 25">
            <a:extLst>
              <a:ext uri="{FF2B5EF4-FFF2-40B4-BE49-F238E27FC236}">
                <a16:creationId xmlns:a16="http://schemas.microsoft.com/office/drawing/2014/main" id="{9FEE3EA0-BA4A-9A45-9C8D-EEC6AA9826B5}"/>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47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2 Column Content_Background Imag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9D6D288-080E-0B40-8C58-178139A4C76D}"/>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0" name="Picture 9">
            <a:extLst>
              <a:ext uri="{FF2B5EF4-FFF2-40B4-BE49-F238E27FC236}">
                <a16:creationId xmlns:a16="http://schemas.microsoft.com/office/drawing/2014/main" id="{C09FD982-6911-4247-9FE7-10342AF87475}"/>
              </a:ext>
            </a:extLst>
          </p:cNvPr>
          <p:cNvPicPr>
            <a:picLocks noChangeAspect="1"/>
          </p:cNvPicPr>
          <p:nvPr userDrawn="1"/>
        </p:nvPicPr>
        <p:blipFill rotWithShape="1">
          <a:blip r:embed="rId2" cstate="print">
            <a:alphaModFix amt="5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1826420"/>
            <a:ext cx="5067299" cy="370443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341021-0770-D549-92F2-32C3DC2F0FF3}"/>
              </a:ext>
            </a:extLst>
          </p:cNvPr>
          <p:cNvSpPr>
            <a:spLocks noGrp="1"/>
          </p:cNvSpPr>
          <p:nvPr>
            <p:ph sz="half" idx="2" hasCustomPrompt="1"/>
          </p:nvPr>
        </p:nvSpPr>
        <p:spPr>
          <a:xfrm>
            <a:off x="6434331" y="1826421"/>
            <a:ext cx="5067298" cy="3704430"/>
          </a:xfrm>
          <a:prstGeom prst="rect">
            <a:avLst/>
          </a:prstGeom>
          <a:solidFill>
            <a:schemeClr val="bg2"/>
          </a:solidFill>
        </p:spPr>
        <p:txBody>
          <a:bodyPr lIns="228600" tIns="228600" rIns="228600" bIns="228600">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20399"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pic>
        <p:nvPicPr>
          <p:cNvPr id="20" name="Picture 19">
            <a:extLst>
              <a:ext uri="{FF2B5EF4-FFF2-40B4-BE49-F238E27FC236}">
                <a16:creationId xmlns:a16="http://schemas.microsoft.com/office/drawing/2014/main" id="{A73FC5A0-2014-244F-941D-C2F1B7523E3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85800" y="5988050"/>
            <a:ext cx="2647950" cy="412750"/>
          </a:xfrm>
          <a:prstGeom prst="rect">
            <a:avLst/>
          </a:prstGeom>
        </p:spPr>
      </p:pic>
      <p:cxnSp>
        <p:nvCxnSpPr>
          <p:cNvPr id="26" name="Straight Connector 25">
            <a:extLst>
              <a:ext uri="{FF2B5EF4-FFF2-40B4-BE49-F238E27FC236}">
                <a16:creationId xmlns:a16="http://schemas.microsoft.com/office/drawing/2014/main" id="{9FEE3EA0-BA4A-9A45-9C8D-EEC6AA9826B5}"/>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509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_Background Image_Al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6C9DA90-26FC-CC47-973D-F2BE494D3778}"/>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21" name="Picture 20">
            <a:extLst>
              <a:ext uri="{FF2B5EF4-FFF2-40B4-BE49-F238E27FC236}">
                <a16:creationId xmlns:a16="http://schemas.microsoft.com/office/drawing/2014/main" id="{375EC6CE-D156-254F-9FF8-5D46D291B7F3}"/>
              </a:ext>
            </a:extLst>
          </p:cNvPr>
          <p:cNvPicPr>
            <a:picLocks noChangeAspect="1"/>
          </p:cNvPicPr>
          <p:nvPr userDrawn="1"/>
        </p:nvPicPr>
        <p:blipFill>
          <a:blip r:embed="rId2" cstate="print">
            <a:alphaModFix amt="5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1826420"/>
            <a:ext cx="10817352" cy="370443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20399"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pic>
        <p:nvPicPr>
          <p:cNvPr id="20" name="Picture 19">
            <a:extLst>
              <a:ext uri="{FF2B5EF4-FFF2-40B4-BE49-F238E27FC236}">
                <a16:creationId xmlns:a16="http://schemas.microsoft.com/office/drawing/2014/main" id="{A73FC5A0-2014-244F-941D-C2F1B7523E3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685800" y="5988050"/>
            <a:ext cx="2647950" cy="412750"/>
          </a:xfrm>
          <a:prstGeom prst="rect">
            <a:avLst/>
          </a:prstGeom>
        </p:spPr>
      </p:pic>
      <p:cxnSp>
        <p:nvCxnSpPr>
          <p:cNvPr id="26" name="Straight Connector 25">
            <a:extLst>
              <a:ext uri="{FF2B5EF4-FFF2-40B4-BE49-F238E27FC236}">
                <a16:creationId xmlns:a16="http://schemas.microsoft.com/office/drawing/2014/main" id="{9FEE3EA0-BA4A-9A45-9C8D-EEC6AA9826B5}"/>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514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Dark">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80B06F7-D3F9-6246-8398-AA5437649B19}"/>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1826420"/>
            <a:ext cx="10817352" cy="3704430"/>
          </a:xfrm>
          <a:prstGeom prst="rect">
            <a:avLst/>
          </a:prstGeom>
        </p:spPr>
        <p:txBody>
          <a:bodyPr>
            <a:normAutofit/>
          </a:bodyPr>
          <a:lstStyle>
            <a:lvl1pPr>
              <a:spcAft>
                <a:spcPts val="600"/>
              </a:spcAft>
              <a:defRPr>
                <a:solidFill>
                  <a:schemeClr val="bg1"/>
                </a:solidFill>
              </a:defRPr>
            </a:lvl1pPr>
            <a:lvl2pPr>
              <a:spcAft>
                <a:spcPts val="600"/>
              </a:spcAft>
              <a:defRPr>
                <a:solidFill>
                  <a:schemeClr val="bg1"/>
                </a:solidFill>
              </a:defRPr>
            </a:lvl2pPr>
            <a:lvl3pPr>
              <a:spcAft>
                <a:spcPts val="600"/>
              </a:spcAft>
              <a:defRPr>
                <a:solidFill>
                  <a:schemeClr val="bg1"/>
                </a:solidFill>
              </a:defRPr>
            </a:lvl3pPr>
            <a:lvl4pPr>
              <a:spcAft>
                <a:spcPts val="600"/>
              </a:spcAft>
              <a:defRPr>
                <a:solidFill>
                  <a:schemeClr val="bg1"/>
                </a:solidFill>
              </a:defRPr>
            </a:lvl4pPr>
            <a:lvl5pPr>
              <a:spcAft>
                <a:spcPts val="600"/>
              </a:spcAft>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bg1"/>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20399" cy="914400"/>
          </a:xfrm>
        </p:spPr>
        <p:txBody>
          <a:bodyPr/>
          <a:lstStyle>
            <a:lvl1pPr>
              <a:defRPr b="0" i="0" spc="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pic>
        <p:nvPicPr>
          <p:cNvPr id="20" name="Picture 19">
            <a:extLst>
              <a:ext uri="{FF2B5EF4-FFF2-40B4-BE49-F238E27FC236}">
                <a16:creationId xmlns:a16="http://schemas.microsoft.com/office/drawing/2014/main" id="{A73FC5A0-2014-244F-941D-C2F1B7523E3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85800" y="5988050"/>
            <a:ext cx="2619376" cy="408299"/>
          </a:xfrm>
          <a:prstGeom prst="rect">
            <a:avLst/>
          </a:prstGeom>
        </p:spPr>
      </p:pic>
      <p:cxnSp>
        <p:nvCxnSpPr>
          <p:cNvPr id="26" name="Straight Connector 25">
            <a:extLst>
              <a:ext uri="{FF2B5EF4-FFF2-40B4-BE49-F238E27FC236}">
                <a16:creationId xmlns:a16="http://schemas.microsoft.com/office/drawing/2014/main" id="{9FEE3EA0-BA4A-9A45-9C8D-EEC6AA9826B5}"/>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740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2 Column Content_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45BB3F-17CE-344B-BF70-456CF79A7BF9}"/>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Slide Number Placeholder 5">
            <a:extLst>
              <a:ext uri="{FF2B5EF4-FFF2-40B4-BE49-F238E27FC236}">
                <a16:creationId xmlns:a16="http://schemas.microsoft.com/office/drawing/2014/main" id="{EC2B92BD-CA2D-8747-8BBA-83FA83342F63}"/>
              </a:ext>
            </a:extLst>
          </p:cNvPr>
          <p:cNvSpPr txBox="1">
            <a:spLocks/>
          </p:cNvSpPr>
          <p:nvPr userDrawn="1"/>
        </p:nvSpPr>
        <p:spPr>
          <a:xfrm>
            <a:off x="8763000" y="60356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63368-760F-C146-A07A-338E074C9438}" type="slidenum">
              <a:rPr lang="en-US" smtClean="0"/>
              <a:pPr/>
              <a:t>‹#›</a:t>
            </a:fld>
            <a:endParaRPr lang="en-US" dirty="0"/>
          </a:p>
        </p:txBody>
      </p:sp>
      <p:pic>
        <p:nvPicPr>
          <p:cNvPr id="13" name="Picture 12">
            <a:extLst>
              <a:ext uri="{FF2B5EF4-FFF2-40B4-BE49-F238E27FC236}">
                <a16:creationId xmlns:a16="http://schemas.microsoft.com/office/drawing/2014/main" id="{0EED547D-CC1D-CF4D-B972-0A85A5537F1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85800" y="5988050"/>
            <a:ext cx="2619376" cy="408299"/>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bg1"/>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17352" cy="914400"/>
          </a:xfrm>
        </p:spPr>
        <p:txBody>
          <a:bodyPr/>
          <a:lstStyle>
            <a:lvl1pPr>
              <a:defRPr b="0" i="0" spc="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1828800"/>
            <a:ext cx="5029200" cy="3657600"/>
          </a:xfrm>
          <a:prstGeom prst="rect">
            <a:avLst/>
          </a:prstGeom>
        </p:spPr>
        <p:txBody>
          <a:bodyPr>
            <a:normAutofit/>
          </a:bodyPr>
          <a:lstStyle>
            <a:lvl1pPr>
              <a:spcAft>
                <a:spcPts val="600"/>
              </a:spcAft>
              <a:defRPr>
                <a:solidFill>
                  <a:schemeClr val="bg1"/>
                </a:solidFill>
              </a:defRPr>
            </a:lvl1pPr>
            <a:lvl2pPr>
              <a:spcAft>
                <a:spcPts val="600"/>
              </a:spcAft>
              <a:defRPr>
                <a:solidFill>
                  <a:schemeClr val="bg1"/>
                </a:solidFill>
              </a:defRPr>
            </a:lvl2pPr>
            <a:lvl3pPr>
              <a:spcAft>
                <a:spcPts val="600"/>
              </a:spcAft>
              <a:defRPr>
                <a:solidFill>
                  <a:schemeClr val="bg1"/>
                </a:solidFill>
              </a:defRPr>
            </a:lvl3pPr>
            <a:lvl4pPr>
              <a:spcAft>
                <a:spcPts val="600"/>
              </a:spcAft>
              <a:defRPr>
                <a:solidFill>
                  <a:schemeClr val="bg1"/>
                </a:solidFill>
              </a:defRPr>
            </a:lvl4pPr>
            <a:lvl5pPr>
              <a:spcAft>
                <a:spcPts val="600"/>
              </a:spcAft>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341021-0770-D549-92F2-32C3DC2F0FF3}"/>
              </a:ext>
            </a:extLst>
          </p:cNvPr>
          <p:cNvSpPr>
            <a:spLocks noGrp="1"/>
          </p:cNvSpPr>
          <p:nvPr>
            <p:ph sz="half" idx="2" hasCustomPrompt="1"/>
          </p:nvPr>
        </p:nvSpPr>
        <p:spPr>
          <a:xfrm>
            <a:off x="6470904" y="1828800"/>
            <a:ext cx="5029200" cy="3657600"/>
          </a:xfrm>
          <a:prstGeom prst="rect">
            <a:avLst/>
          </a:prstGeom>
        </p:spPr>
        <p:txBody>
          <a:bodyPr>
            <a:normAutofit/>
          </a:bodyPr>
          <a:lstStyle>
            <a:lvl1pPr>
              <a:spcAft>
                <a:spcPts val="600"/>
              </a:spcAft>
              <a:defRPr>
                <a:solidFill>
                  <a:schemeClr val="bg1"/>
                </a:solidFill>
              </a:defRPr>
            </a:lvl1pPr>
            <a:lvl2pPr>
              <a:spcAft>
                <a:spcPts val="600"/>
              </a:spcAft>
              <a:defRPr>
                <a:solidFill>
                  <a:schemeClr val="bg1"/>
                </a:solidFill>
              </a:defRPr>
            </a:lvl2pPr>
            <a:lvl3pPr>
              <a:spcAft>
                <a:spcPts val="600"/>
              </a:spcAft>
              <a:defRPr>
                <a:solidFill>
                  <a:schemeClr val="bg1"/>
                </a:solidFill>
              </a:defRPr>
            </a:lvl3pPr>
            <a:lvl4pPr>
              <a:spcAft>
                <a:spcPts val="600"/>
              </a:spcAft>
              <a:defRPr>
                <a:solidFill>
                  <a:schemeClr val="bg1"/>
                </a:solidFill>
              </a:defRPr>
            </a:lvl4pPr>
            <a:lvl5pPr>
              <a:spcAft>
                <a:spcPts val="600"/>
              </a:spcAft>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5F780150-A964-C946-9AFD-851C5ADF4097}"/>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0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_Headers_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910A37-50D3-364C-8D56-BDDC4B7C4FAC}"/>
              </a:ext>
            </a:extLst>
          </p:cNvPr>
          <p:cNvSpPr/>
          <p:nvPr userDrawn="1"/>
        </p:nvSpPr>
        <p:spPr>
          <a:xfrm>
            <a:off x="1"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4" name="Picture 13">
            <a:extLst>
              <a:ext uri="{FF2B5EF4-FFF2-40B4-BE49-F238E27FC236}">
                <a16:creationId xmlns:a16="http://schemas.microsoft.com/office/drawing/2014/main" id="{BD253215-3961-F54F-AFD2-06283261DA9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85801" y="5988050"/>
            <a:ext cx="2619376" cy="408299"/>
          </a:xfrm>
          <a:prstGeom prst="rect">
            <a:avLst/>
          </a:prstGeom>
        </p:spPr>
      </p:pic>
      <p:sp>
        <p:nvSpPr>
          <p:cNvPr id="15" name="Slide Number Placeholder 5">
            <a:extLst>
              <a:ext uri="{FF2B5EF4-FFF2-40B4-BE49-F238E27FC236}">
                <a16:creationId xmlns:a16="http://schemas.microsoft.com/office/drawing/2014/main" id="{5F7C6F4F-D979-0147-9B8F-7DBAEED65FE1}"/>
              </a:ext>
            </a:extLst>
          </p:cNvPr>
          <p:cNvSpPr txBox="1">
            <a:spLocks/>
          </p:cNvSpPr>
          <p:nvPr userDrawn="1"/>
        </p:nvSpPr>
        <p:spPr>
          <a:xfrm>
            <a:off x="8763001" y="60356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63368-760F-C146-A07A-338E074C9438}"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bg1"/>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17352" cy="914400"/>
          </a:xfrm>
        </p:spPr>
        <p:txBody>
          <a:bodyPr/>
          <a:lstStyle>
            <a:lvl1pPr>
              <a:defRPr b="0" i="0" spc="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2286000"/>
            <a:ext cx="5029200" cy="3200400"/>
          </a:xfrm>
          <a:prstGeom prst="rect">
            <a:avLst/>
          </a:prstGeom>
        </p:spPr>
        <p:txBody>
          <a:bodyPr>
            <a:normAutofit/>
          </a:bodyPr>
          <a:lstStyle>
            <a:lvl1pPr>
              <a:spcAft>
                <a:spcPts val="600"/>
              </a:spcAft>
              <a:defRPr>
                <a:solidFill>
                  <a:schemeClr val="bg1"/>
                </a:solidFill>
              </a:defRPr>
            </a:lvl1pPr>
            <a:lvl2pPr>
              <a:spcAft>
                <a:spcPts val="600"/>
              </a:spcAft>
              <a:defRPr>
                <a:solidFill>
                  <a:schemeClr val="bg1"/>
                </a:solidFill>
              </a:defRPr>
            </a:lvl2pPr>
            <a:lvl3pPr>
              <a:spcAft>
                <a:spcPts val="600"/>
              </a:spcAft>
              <a:defRPr>
                <a:solidFill>
                  <a:schemeClr val="bg1"/>
                </a:solidFill>
              </a:defRPr>
            </a:lvl3pPr>
            <a:lvl4pPr>
              <a:spcAft>
                <a:spcPts val="600"/>
              </a:spcAft>
              <a:defRPr>
                <a:solidFill>
                  <a:schemeClr val="bg1"/>
                </a:solidFill>
              </a:defRPr>
            </a:lvl4pPr>
            <a:lvl5pPr>
              <a:spcAft>
                <a:spcPts val="600"/>
              </a:spcAft>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341021-0770-D549-92F2-32C3DC2F0FF3}"/>
              </a:ext>
            </a:extLst>
          </p:cNvPr>
          <p:cNvSpPr>
            <a:spLocks noGrp="1"/>
          </p:cNvSpPr>
          <p:nvPr>
            <p:ph sz="half" idx="2" hasCustomPrompt="1"/>
          </p:nvPr>
        </p:nvSpPr>
        <p:spPr>
          <a:xfrm>
            <a:off x="6470904" y="2286000"/>
            <a:ext cx="5029200" cy="3200400"/>
          </a:xfrm>
          <a:prstGeom prst="rect">
            <a:avLst/>
          </a:prstGeom>
        </p:spPr>
        <p:txBody>
          <a:bodyPr>
            <a:normAutofit/>
          </a:bodyPr>
          <a:lstStyle>
            <a:lvl1pPr>
              <a:spcAft>
                <a:spcPts val="600"/>
              </a:spcAft>
              <a:defRPr>
                <a:solidFill>
                  <a:schemeClr val="bg1"/>
                </a:solidFill>
              </a:defRPr>
            </a:lvl1pPr>
            <a:lvl2pPr>
              <a:spcAft>
                <a:spcPts val="600"/>
              </a:spcAft>
              <a:defRPr>
                <a:solidFill>
                  <a:schemeClr val="bg1"/>
                </a:solidFill>
              </a:defRPr>
            </a:lvl2pPr>
            <a:lvl3pPr>
              <a:spcAft>
                <a:spcPts val="600"/>
              </a:spcAft>
              <a:defRPr>
                <a:solidFill>
                  <a:schemeClr val="bg1"/>
                </a:solidFill>
              </a:defRPr>
            </a:lvl3pPr>
            <a:lvl4pPr>
              <a:spcAft>
                <a:spcPts val="600"/>
              </a:spcAft>
              <a:defRPr>
                <a:solidFill>
                  <a:schemeClr val="bg1"/>
                </a:solidFill>
              </a:defRPr>
            </a:lvl4pPr>
            <a:lvl5pPr>
              <a:spcAft>
                <a:spcPts val="600"/>
              </a:spcAft>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5F780150-A964-C946-9AFD-851C5ADF4097}"/>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ABED6E0D-A35E-184B-8026-6196ED177EAC}"/>
              </a:ext>
            </a:extLst>
          </p:cNvPr>
          <p:cNvSpPr>
            <a:spLocks noGrp="1"/>
          </p:cNvSpPr>
          <p:nvPr>
            <p:ph sz="half" idx="13" hasCustomPrompt="1"/>
          </p:nvPr>
        </p:nvSpPr>
        <p:spPr>
          <a:xfrm>
            <a:off x="685800" y="1828800"/>
            <a:ext cx="5029200" cy="316871"/>
          </a:xfrm>
          <a:prstGeom prst="rect">
            <a:avLst/>
          </a:prstGeom>
        </p:spPr>
        <p:txBody>
          <a:bodyPr>
            <a:noAutofit/>
          </a:bodyPr>
          <a:lstStyle>
            <a:lvl1pPr marL="0" indent="0">
              <a:spcAft>
                <a:spcPts val="600"/>
              </a:spcAft>
              <a:buNone/>
              <a:defRPr sz="1400" b="1" i="0">
                <a:solidFill>
                  <a:schemeClr val="bg1"/>
                </a:solidFill>
                <a:latin typeface="Arial" panose="020B0604020202020204" pitchFamily="34" charset="0"/>
                <a:cs typeface="Arial" panose="020B0604020202020204" pitchFamily="34" charset="0"/>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p:txBody>
      </p:sp>
      <p:sp>
        <p:nvSpPr>
          <p:cNvPr id="13" name="Content Placeholder 2">
            <a:extLst>
              <a:ext uri="{FF2B5EF4-FFF2-40B4-BE49-F238E27FC236}">
                <a16:creationId xmlns:a16="http://schemas.microsoft.com/office/drawing/2014/main" id="{93427AA1-A11E-0E4E-808D-198E521DA652}"/>
              </a:ext>
            </a:extLst>
          </p:cNvPr>
          <p:cNvSpPr>
            <a:spLocks noGrp="1"/>
          </p:cNvSpPr>
          <p:nvPr>
            <p:ph sz="half" idx="14" hasCustomPrompt="1"/>
          </p:nvPr>
        </p:nvSpPr>
        <p:spPr>
          <a:xfrm>
            <a:off x="6470904" y="1827291"/>
            <a:ext cx="5029200" cy="316871"/>
          </a:xfrm>
          <a:prstGeom prst="rect">
            <a:avLst/>
          </a:prstGeom>
        </p:spPr>
        <p:txBody>
          <a:bodyPr>
            <a:noAutofit/>
          </a:bodyPr>
          <a:lstStyle>
            <a:lvl1pPr marL="0" indent="0">
              <a:spcAft>
                <a:spcPts val="600"/>
              </a:spcAft>
              <a:buNone/>
              <a:defRPr sz="1400" b="1">
                <a:solidFill>
                  <a:schemeClr val="bg1"/>
                </a:solidFill>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p:txBody>
      </p:sp>
    </p:spTree>
    <p:extLst>
      <p:ext uri="{BB962C8B-B14F-4D97-AF65-F5344CB8AC3E}">
        <p14:creationId xmlns:p14="http://schemas.microsoft.com/office/powerpoint/2010/main" val="91443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2A1B8F6-C910-CC4F-84A4-FC125AC81346}"/>
              </a:ext>
            </a:extLst>
          </p:cNvPr>
          <p:cNvSpPr>
            <a:spLocks noGrp="1"/>
          </p:cNvSpPr>
          <p:nvPr>
            <p:ph type="body" sz="quarter" idx="13" hasCustomPrompt="1"/>
          </p:nvPr>
        </p:nvSpPr>
        <p:spPr>
          <a:xfrm>
            <a:off x="685800" y="1828800"/>
            <a:ext cx="10817352" cy="3657600"/>
          </a:xfrm>
          <a:prstGeom prst="rect">
            <a:avLst/>
          </a:prstGeom>
        </p:spPr>
        <p:txBody>
          <a:bodyPr>
            <a:normAutofit/>
          </a:bodyPr>
          <a:lstStyle>
            <a:lvl1pPr>
              <a:lnSpc>
                <a:spcPct val="120000"/>
              </a:lnSpc>
              <a:spcAft>
                <a:spcPts val="600"/>
              </a:spcAft>
              <a:defRPr sz="1200"/>
            </a:lvl1pPr>
            <a:lvl2pPr>
              <a:lnSpc>
                <a:spcPct val="120000"/>
              </a:lnSpc>
              <a:spcAft>
                <a:spcPts val="600"/>
              </a:spcAft>
              <a:defRPr sz="1200"/>
            </a:lvl2pPr>
            <a:lvl3pPr>
              <a:lnSpc>
                <a:spcPct val="120000"/>
              </a:lnSpc>
              <a:spcAft>
                <a:spcPts val="600"/>
              </a:spcAft>
              <a:defRPr sz="1200"/>
            </a:lvl3pPr>
            <a:lvl4pPr>
              <a:lnSpc>
                <a:spcPct val="120000"/>
              </a:lnSpc>
              <a:spcAft>
                <a:spcPts val="600"/>
              </a:spcAft>
              <a:defRPr sz="1200"/>
            </a:lvl4pPr>
            <a:lvl5pPr>
              <a:lnSpc>
                <a:spcPct val="120000"/>
              </a:lnSpc>
              <a:spcAft>
                <a:spcPts val="600"/>
              </a:spcAft>
              <a:defRPr sz="12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8341" y="457200"/>
            <a:ext cx="10817859" cy="914400"/>
          </a:xfrm>
        </p:spPr>
        <p:txBody>
          <a:bodyPr/>
          <a:lstStyle>
            <a:lvl1pPr>
              <a:defRPr sz="3600"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cxnSp>
        <p:nvCxnSpPr>
          <p:cNvPr id="3" name="Straight Connector 2">
            <a:extLst>
              <a:ext uri="{FF2B5EF4-FFF2-40B4-BE49-F238E27FC236}">
                <a16:creationId xmlns:a16="http://schemas.microsoft.com/office/drawing/2014/main" id="{AF15509F-D3FC-BF4D-BCB6-E59D404F85DC}"/>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501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_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AFA6DF-E6ED-4F4A-B44D-4CCF06322B20}"/>
              </a:ext>
            </a:extLst>
          </p:cNvPr>
          <p:cNvSpPr/>
          <p:nvPr userDrawn="1"/>
        </p:nvSpPr>
        <p:spPr>
          <a:xfrm>
            <a:off x="1"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Picture 8">
            <a:extLst>
              <a:ext uri="{FF2B5EF4-FFF2-40B4-BE49-F238E27FC236}">
                <a16:creationId xmlns:a16="http://schemas.microsoft.com/office/drawing/2014/main" id="{4CAF7995-459C-A544-9637-E55D5053A0F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85801" y="5988050"/>
            <a:ext cx="2619376" cy="408299"/>
          </a:xfrm>
          <a:prstGeom prst="rect">
            <a:avLst/>
          </a:prstGeom>
        </p:spPr>
      </p:pic>
      <p:sp>
        <p:nvSpPr>
          <p:cNvPr id="10" name="Slide Number Placeholder 5">
            <a:extLst>
              <a:ext uri="{FF2B5EF4-FFF2-40B4-BE49-F238E27FC236}">
                <a16:creationId xmlns:a16="http://schemas.microsoft.com/office/drawing/2014/main" id="{60ED3386-D9F5-FA44-9C1A-F4E71ED66FC7}"/>
              </a:ext>
            </a:extLst>
          </p:cNvPr>
          <p:cNvSpPr txBox="1">
            <a:spLocks/>
          </p:cNvSpPr>
          <p:nvPr userDrawn="1"/>
        </p:nvSpPr>
        <p:spPr>
          <a:xfrm>
            <a:off x="8763000" y="60356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63368-760F-C146-A07A-338E074C9438}"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bg1"/>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20400" cy="914400"/>
          </a:xfrm>
        </p:spPr>
        <p:txBody>
          <a:bodyPr/>
          <a:lstStyle>
            <a:lvl1pPr>
              <a:defRPr sz="3600" b="0" i="0" spc="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cxnSp>
        <p:nvCxnSpPr>
          <p:cNvPr id="8" name="Straight Connector 7">
            <a:extLst>
              <a:ext uri="{FF2B5EF4-FFF2-40B4-BE49-F238E27FC236}">
                <a16:creationId xmlns:a16="http://schemas.microsoft.com/office/drawing/2014/main" id="{AF296BDE-5153-7841-AAC8-296FC3039755}"/>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9948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ogo Only_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AFA6DF-E6ED-4F4A-B44D-4CCF06322B20}"/>
              </a:ext>
            </a:extLst>
          </p:cNvPr>
          <p:cNvSpPr/>
          <p:nvPr userDrawn="1"/>
        </p:nvSpPr>
        <p:spPr>
          <a:xfrm>
            <a:off x="1"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Picture 8">
            <a:extLst>
              <a:ext uri="{FF2B5EF4-FFF2-40B4-BE49-F238E27FC236}">
                <a16:creationId xmlns:a16="http://schemas.microsoft.com/office/drawing/2014/main" id="{4CAF7995-459C-A544-9637-E55D5053A0F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85801" y="5988050"/>
            <a:ext cx="2619376" cy="408299"/>
          </a:xfrm>
          <a:prstGeom prst="rect">
            <a:avLst/>
          </a:prstGeom>
        </p:spPr>
      </p:pic>
      <p:sp>
        <p:nvSpPr>
          <p:cNvPr id="10" name="Slide Number Placeholder 5">
            <a:extLst>
              <a:ext uri="{FF2B5EF4-FFF2-40B4-BE49-F238E27FC236}">
                <a16:creationId xmlns:a16="http://schemas.microsoft.com/office/drawing/2014/main" id="{60ED3386-D9F5-FA44-9C1A-F4E71ED66FC7}"/>
              </a:ext>
            </a:extLst>
          </p:cNvPr>
          <p:cNvSpPr txBox="1">
            <a:spLocks/>
          </p:cNvSpPr>
          <p:nvPr userDrawn="1"/>
        </p:nvSpPr>
        <p:spPr>
          <a:xfrm>
            <a:off x="8763000" y="60356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63368-760F-C146-A07A-338E074C9438}"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bg1"/>
                </a:solidFill>
              </a:defRPr>
            </a:lvl1pPr>
          </a:lstStyle>
          <a:p>
            <a:fld id="{59663368-760F-C146-A07A-338E074C9438}" type="slidenum">
              <a:rPr lang="en-US" smtClean="0"/>
              <a:pPr/>
              <a:t>‹#›</a:t>
            </a:fld>
            <a:endParaRPr lang="en-US" dirty="0"/>
          </a:p>
        </p:txBody>
      </p:sp>
    </p:spTree>
    <p:extLst>
      <p:ext uri="{BB962C8B-B14F-4D97-AF65-F5344CB8AC3E}">
        <p14:creationId xmlns:p14="http://schemas.microsoft.com/office/powerpoint/2010/main" val="254413080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0FE6B2-1A28-464D-8C69-0D3C751E1C1C}"/>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Text Placeholder 18">
            <a:extLst>
              <a:ext uri="{FF2B5EF4-FFF2-40B4-BE49-F238E27FC236}">
                <a16:creationId xmlns:a16="http://schemas.microsoft.com/office/drawing/2014/main" id="{983F3F12-1965-AE4F-B4B0-EE5A1E413426}"/>
              </a:ext>
            </a:extLst>
          </p:cNvPr>
          <p:cNvSpPr>
            <a:spLocks noGrp="1"/>
          </p:cNvSpPr>
          <p:nvPr>
            <p:ph type="body" sz="quarter" idx="11" hasCustomPrompt="1"/>
          </p:nvPr>
        </p:nvSpPr>
        <p:spPr>
          <a:xfrm>
            <a:off x="3346704" y="2068546"/>
            <a:ext cx="7991476" cy="3200400"/>
          </a:xfrm>
          <a:prstGeom prst="rect">
            <a:avLst/>
          </a:prstGeom>
        </p:spPr>
        <p:txBody>
          <a:bodyPr/>
          <a:lstStyle>
            <a:lvl1pPr marL="0" indent="0">
              <a:lnSpc>
                <a:spcPct val="120000"/>
              </a:lnSpc>
              <a:buNone/>
              <a:tabLst/>
              <a:defRPr sz="1200"/>
            </a:lvl1pPr>
            <a:lvl2pPr>
              <a:lnSpc>
                <a:spcPct val="120000"/>
              </a:lnSpc>
              <a:buNone/>
              <a:defRPr sz="1200"/>
            </a:lvl2pPr>
            <a:lvl3pPr>
              <a:lnSpc>
                <a:spcPct val="120000"/>
              </a:lnSpc>
              <a:buNone/>
              <a:defRPr sz="1200"/>
            </a:lvl3pPr>
            <a:lvl4pPr>
              <a:lnSpc>
                <a:spcPct val="120000"/>
              </a:lnSpc>
              <a:buNone/>
              <a:defRPr sz="1200"/>
            </a:lvl4pPr>
            <a:lvl5pPr>
              <a:lnSpc>
                <a:spcPct val="120000"/>
              </a:lnSpc>
              <a:buNone/>
              <a:defRPr sz="1200"/>
            </a:lvl5pPr>
          </a:lstStyle>
          <a:p>
            <a:pPr lvl="0"/>
            <a:r>
              <a:rPr lang="en-US" dirty="0"/>
              <a:t>Bio Text</a:t>
            </a:r>
          </a:p>
        </p:txBody>
      </p:sp>
      <p:pic>
        <p:nvPicPr>
          <p:cNvPr id="6" name="Picture 5">
            <a:extLst>
              <a:ext uri="{FF2B5EF4-FFF2-40B4-BE49-F238E27FC236}">
                <a16:creationId xmlns:a16="http://schemas.microsoft.com/office/drawing/2014/main" id="{262F7935-FA39-5443-9452-50045E7766F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
            <a:ext cx="2286000" cy="6858001"/>
          </a:xfrm>
          <a:prstGeom prst="rect">
            <a:avLst/>
          </a:prstGeom>
        </p:spPr>
      </p:pic>
      <p:sp>
        <p:nvSpPr>
          <p:cNvPr id="2" name="Title 1">
            <a:extLst>
              <a:ext uri="{FF2B5EF4-FFF2-40B4-BE49-F238E27FC236}">
                <a16:creationId xmlns:a16="http://schemas.microsoft.com/office/drawing/2014/main" id="{0E9A0DCB-24CA-7D4F-99B7-AF3E4AA3DA9D}"/>
              </a:ext>
            </a:extLst>
          </p:cNvPr>
          <p:cNvSpPr>
            <a:spLocks noGrp="1"/>
          </p:cNvSpPr>
          <p:nvPr>
            <p:ph type="title" hasCustomPrompt="1"/>
          </p:nvPr>
        </p:nvSpPr>
        <p:spPr>
          <a:xfrm>
            <a:off x="3343274" y="365125"/>
            <a:ext cx="7991472" cy="506413"/>
          </a:xfrm>
        </p:spPr>
        <p:txBody>
          <a:bodyPr anchor="t">
            <a:normAutofit/>
          </a:bodyPr>
          <a:lstStyle>
            <a:lvl1pPr>
              <a:defRPr lang="en-US" sz="3600" b="0" i="0" smtClean="0">
                <a:solidFill>
                  <a:schemeClr val="tx2"/>
                </a:solidFill>
                <a:effectLst/>
              </a:defRPr>
            </a:lvl1pPr>
          </a:lstStyle>
          <a:p>
            <a:r>
              <a:rPr lang="en-US" dirty="0"/>
              <a:t>Attorney Name</a:t>
            </a:r>
          </a:p>
        </p:txBody>
      </p:sp>
      <p:sp>
        <p:nvSpPr>
          <p:cNvPr id="15" name="Rectangle 14">
            <a:extLst>
              <a:ext uri="{FF2B5EF4-FFF2-40B4-BE49-F238E27FC236}">
                <a16:creationId xmlns:a16="http://schemas.microsoft.com/office/drawing/2014/main" id="{3348B88C-DC78-8842-A34A-EC7D82EDD3F3}"/>
              </a:ext>
            </a:extLst>
          </p:cNvPr>
          <p:cNvSpPr>
            <a:spLocks noChangeAspect="1"/>
          </p:cNvSpPr>
          <p:nvPr userDrawn="1"/>
        </p:nvSpPr>
        <p:spPr>
          <a:xfrm>
            <a:off x="1555955" y="365125"/>
            <a:ext cx="1460090" cy="14600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6">
            <a:extLst>
              <a:ext uri="{FF2B5EF4-FFF2-40B4-BE49-F238E27FC236}">
                <a16:creationId xmlns:a16="http://schemas.microsoft.com/office/drawing/2014/main" id="{FC48997C-13D8-6A49-A5D5-3DEF426ED249}"/>
              </a:ext>
            </a:extLst>
          </p:cNvPr>
          <p:cNvSpPr>
            <a:spLocks noGrp="1"/>
          </p:cNvSpPr>
          <p:nvPr>
            <p:ph sz="quarter" idx="10" hasCustomPrompt="1"/>
          </p:nvPr>
        </p:nvSpPr>
        <p:spPr>
          <a:xfrm>
            <a:off x="3343274" y="940993"/>
            <a:ext cx="7991473" cy="377824"/>
          </a:xfrm>
          <a:prstGeom prst="rect">
            <a:avLst/>
          </a:prstGeom>
        </p:spPr>
        <p:txBody>
          <a:bodyPr/>
          <a:lstStyle>
            <a:lvl1pPr marL="0" indent="0">
              <a:buNone/>
              <a:defRPr sz="1600"/>
            </a:lvl1pPr>
            <a:lvl2pPr>
              <a:buNone/>
              <a:defRPr/>
            </a:lvl2pPr>
            <a:lvl3pPr>
              <a:buNone/>
              <a:defRPr/>
            </a:lvl3pPr>
            <a:lvl4pPr>
              <a:buNone/>
              <a:defRPr/>
            </a:lvl4pPr>
            <a:lvl5pPr>
              <a:buNone/>
              <a:defRPr/>
            </a:lvl5pPr>
          </a:lstStyle>
          <a:p>
            <a:pPr lvl="0"/>
            <a:r>
              <a:rPr lang="en-US" dirty="0"/>
              <a:t>Title, Other Title</a:t>
            </a:r>
          </a:p>
        </p:txBody>
      </p:sp>
      <p:sp>
        <p:nvSpPr>
          <p:cNvPr id="21" name="Text Placeholder 20">
            <a:extLst>
              <a:ext uri="{FF2B5EF4-FFF2-40B4-BE49-F238E27FC236}">
                <a16:creationId xmlns:a16="http://schemas.microsoft.com/office/drawing/2014/main" id="{13382AA9-49D2-AD48-975A-069A7B7506EE}"/>
              </a:ext>
            </a:extLst>
          </p:cNvPr>
          <p:cNvSpPr>
            <a:spLocks noGrp="1"/>
          </p:cNvSpPr>
          <p:nvPr>
            <p:ph type="body" sz="quarter" idx="12" hasCustomPrompt="1"/>
          </p:nvPr>
        </p:nvSpPr>
        <p:spPr>
          <a:xfrm>
            <a:off x="1371600" y="2068546"/>
            <a:ext cx="1828800" cy="4332254"/>
          </a:xfrm>
          <a:prstGeom prst="rect">
            <a:avLst/>
          </a:prstGeom>
          <a:solidFill>
            <a:schemeClr val="accent2">
              <a:lumMod val="20000"/>
              <a:lumOff val="80000"/>
            </a:schemeClr>
          </a:solidFill>
        </p:spPr>
        <p:txBody>
          <a:bodyPr lIns="182880" tIns="182880" rIns="182880" bIns="182880">
            <a:normAutofit/>
          </a:bodyPr>
          <a:lstStyle>
            <a:lvl1pPr marL="0" indent="0" algn="l">
              <a:spcAft>
                <a:spcPts val="600"/>
              </a:spcAft>
              <a:buNone/>
              <a:tabLst/>
              <a:defRPr lang="en-US" sz="1200" b="1" kern="1200" dirty="0">
                <a:solidFill>
                  <a:schemeClr val="accent1"/>
                </a:solidFill>
                <a:latin typeface="Arial" panose="020B0604020202020204" pitchFamily="34" charset="0"/>
                <a:ea typeface="+mn-ea"/>
                <a:cs typeface="Arial" panose="020B0604020202020204" pitchFamily="34" charset="0"/>
              </a:defRPr>
            </a:lvl1pPr>
            <a:lvl2pPr>
              <a:defRPr lang="en-US" sz="1200" kern="1200" dirty="0" smtClean="0">
                <a:solidFill>
                  <a:schemeClr val="tx2"/>
                </a:solidFill>
                <a:latin typeface="Arial" panose="020B0604020202020204" pitchFamily="34" charset="0"/>
                <a:ea typeface="+mn-ea"/>
                <a:cs typeface="Arial" panose="020B0604020202020204" pitchFamily="34" charset="0"/>
              </a:defRPr>
            </a:lvl2pPr>
            <a:lvl3pPr>
              <a:defRPr lang="en-US" sz="1200" kern="1200" dirty="0" smtClean="0">
                <a:solidFill>
                  <a:schemeClr val="tx2"/>
                </a:solidFill>
                <a:latin typeface="Arial" panose="020B0604020202020204" pitchFamily="34" charset="0"/>
                <a:ea typeface="+mn-ea"/>
                <a:cs typeface="Arial" panose="020B0604020202020204" pitchFamily="34" charset="0"/>
              </a:defRPr>
            </a:lvl3pPr>
            <a:lvl4pPr>
              <a:defRPr lang="en-US" sz="1200" kern="1200" dirty="0" smtClean="0">
                <a:solidFill>
                  <a:schemeClr val="tx2"/>
                </a:solidFill>
                <a:latin typeface="Arial" panose="020B0604020202020204" pitchFamily="34" charset="0"/>
                <a:ea typeface="+mn-ea"/>
                <a:cs typeface="Arial" panose="020B0604020202020204" pitchFamily="34" charset="0"/>
              </a:defRPr>
            </a:lvl4pPr>
            <a:lvl5pPr>
              <a:defRPr lang="en-US" sz="1200" kern="1200" dirty="0">
                <a:solidFill>
                  <a:schemeClr val="tx2"/>
                </a:solidFill>
                <a:latin typeface="Arial" panose="020B0604020202020204" pitchFamily="34" charset="0"/>
                <a:ea typeface="+mn-ea"/>
                <a:cs typeface="Arial" panose="020B0604020202020204" pitchFamily="34" charset="0"/>
              </a:defRPr>
            </a:lvl5pPr>
          </a:lstStyle>
          <a:p>
            <a:pPr marL="184150" marR="0" lvl="0" indent="-171450" algn="l" defTabSz="914400" rtl="0" eaLnBrk="1" fontAlgn="auto" latinLnBrk="0" hangingPunct="1">
              <a:lnSpc>
                <a:spcPct val="120000"/>
              </a:lnSpc>
              <a:spcBef>
                <a:spcPts val="600"/>
              </a:spcBef>
              <a:spcAft>
                <a:spcPts val="0"/>
              </a:spcAft>
              <a:buClr>
                <a:srgbClr val="B22624"/>
              </a:buClr>
              <a:buSzPct val="85000"/>
              <a:tabLst/>
            </a:pPr>
            <a:r>
              <a:rPr lang="en-US" dirty="0"/>
              <a:t>Areas of Focus</a:t>
            </a:r>
          </a:p>
          <a:p>
            <a:pPr marL="184150" marR="0" lvl="0" indent="-171450" algn="l" defTabSz="914400" rtl="0" eaLnBrk="1" fontAlgn="auto" latinLnBrk="0" hangingPunct="1">
              <a:lnSpc>
                <a:spcPct val="120000"/>
              </a:lnSpc>
              <a:spcBef>
                <a:spcPts val="600"/>
              </a:spcBef>
              <a:spcAft>
                <a:spcPts val="0"/>
              </a:spcAft>
              <a:buClr>
                <a:srgbClr val="B22624"/>
              </a:buClr>
              <a:buSzPct val="85000"/>
              <a:tabLst/>
            </a:pPr>
            <a:endParaRPr lang="en-US" dirty="0"/>
          </a:p>
        </p:txBody>
      </p:sp>
      <p:cxnSp>
        <p:nvCxnSpPr>
          <p:cNvPr id="22" name="Straight Connector 21">
            <a:extLst>
              <a:ext uri="{FF2B5EF4-FFF2-40B4-BE49-F238E27FC236}">
                <a16:creationId xmlns:a16="http://schemas.microsoft.com/office/drawing/2014/main" id="{38A3EC50-7A0C-A541-AB10-083D98AA4815}"/>
              </a:ext>
            </a:extLst>
          </p:cNvPr>
          <p:cNvCxnSpPr>
            <a:cxnSpLocks/>
          </p:cNvCxnSpPr>
          <p:nvPr userDrawn="1"/>
        </p:nvCxnSpPr>
        <p:spPr>
          <a:xfrm>
            <a:off x="3343274" y="1819684"/>
            <a:ext cx="799147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D59D5F88-D48E-3A46-943D-B571070589BF}"/>
              </a:ext>
            </a:extLst>
          </p:cNvPr>
          <p:cNvSpPr>
            <a:spLocks noGrp="1"/>
          </p:cNvSpPr>
          <p:nvPr>
            <p:ph type="body" sz="quarter" idx="13" hasCustomPrompt="1"/>
          </p:nvPr>
        </p:nvSpPr>
        <p:spPr>
          <a:xfrm>
            <a:off x="1371600" y="2578267"/>
            <a:ext cx="1828800" cy="3822533"/>
          </a:xfrm>
          <a:prstGeom prst="rect">
            <a:avLst/>
          </a:prstGeom>
        </p:spPr>
        <p:txBody>
          <a:bodyPr lIns="182880" tIns="0" rIns="182880" bIns="182880"/>
          <a:lstStyle>
            <a:lvl1pPr marL="0" indent="0" algn="l">
              <a:spcAft>
                <a:spcPts val="0"/>
              </a:spcAft>
              <a:buNone/>
              <a:defRPr sz="900"/>
            </a:lvl1pPr>
            <a:lvl2pPr algn="l">
              <a:spcAft>
                <a:spcPts val="0"/>
              </a:spcAft>
              <a:buNone/>
              <a:defRPr sz="1200"/>
            </a:lvl2pPr>
            <a:lvl3pPr algn="l">
              <a:spcAft>
                <a:spcPts val="0"/>
              </a:spcAft>
              <a:buNone/>
              <a:defRPr sz="1200"/>
            </a:lvl3pPr>
            <a:lvl4pPr algn="l">
              <a:spcAft>
                <a:spcPts val="0"/>
              </a:spcAft>
              <a:buNone/>
              <a:defRPr sz="1200"/>
            </a:lvl4pPr>
            <a:lvl5pPr algn="l">
              <a:spcAft>
                <a:spcPts val="0"/>
              </a:spcAft>
              <a:buNone/>
              <a:defRPr sz="1200"/>
            </a:lvl5pPr>
          </a:lstStyle>
          <a:p>
            <a:pPr lvl="0"/>
            <a:r>
              <a:rPr lang="en-US" dirty="0"/>
              <a:t>Links to areas of focus</a:t>
            </a:r>
          </a:p>
        </p:txBody>
      </p:sp>
      <p:sp>
        <p:nvSpPr>
          <p:cNvPr id="16" name="Text Placeholder 15">
            <a:extLst>
              <a:ext uri="{FF2B5EF4-FFF2-40B4-BE49-F238E27FC236}">
                <a16:creationId xmlns:a16="http://schemas.microsoft.com/office/drawing/2014/main" id="{0211A6A9-5EDE-154D-BA92-278E969F795B}"/>
              </a:ext>
            </a:extLst>
          </p:cNvPr>
          <p:cNvSpPr>
            <a:spLocks noGrp="1"/>
          </p:cNvSpPr>
          <p:nvPr>
            <p:ph type="body" sz="quarter" idx="14" hasCustomPrompt="1"/>
          </p:nvPr>
        </p:nvSpPr>
        <p:spPr>
          <a:xfrm>
            <a:off x="3343275" y="1333898"/>
            <a:ext cx="7991471" cy="377825"/>
          </a:xfrm>
          <a:prstGeom prst="rect">
            <a:avLst/>
          </a:prstGeom>
        </p:spPr>
        <p:txBody>
          <a:bodyPr/>
          <a:lstStyle>
            <a:lvl1pPr marL="0" indent="0">
              <a:spcAft>
                <a:spcPts val="0"/>
              </a:spcAft>
              <a:buNone/>
              <a:defRPr sz="1400"/>
            </a:lvl1pPr>
          </a:lstStyle>
          <a:p>
            <a:pPr lvl="0"/>
            <a:r>
              <a:rPr lang="en-US" dirty="0"/>
              <a:t>Contact</a:t>
            </a:r>
          </a:p>
        </p:txBody>
      </p:sp>
      <p:pic>
        <p:nvPicPr>
          <p:cNvPr id="14" name="Picture 13">
            <a:extLst>
              <a:ext uri="{FF2B5EF4-FFF2-40B4-BE49-F238E27FC236}">
                <a16:creationId xmlns:a16="http://schemas.microsoft.com/office/drawing/2014/main" id="{46C2980B-4FC3-334E-B0EF-AE59AECFB5E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8686796" y="5988050"/>
            <a:ext cx="2647950" cy="412750"/>
          </a:xfrm>
          <a:prstGeom prst="rect">
            <a:avLst/>
          </a:prstGeom>
        </p:spPr>
      </p:pic>
    </p:spTree>
    <p:extLst>
      <p:ext uri="{BB962C8B-B14F-4D97-AF65-F5344CB8AC3E}">
        <p14:creationId xmlns:p14="http://schemas.microsoft.com/office/powerpoint/2010/main" val="2682198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ack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070ED36-F21E-8642-8269-90947FC2743F}"/>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Rectangle 13">
            <a:extLst>
              <a:ext uri="{FF2B5EF4-FFF2-40B4-BE49-F238E27FC236}">
                <a16:creationId xmlns:a16="http://schemas.microsoft.com/office/drawing/2014/main" id="{C8C8AA6E-1A7C-4246-9A3A-8D46FC989F91}"/>
              </a:ext>
            </a:extLst>
          </p:cNvPr>
          <p:cNvSpPr/>
          <p:nvPr userDrawn="1"/>
        </p:nvSpPr>
        <p:spPr>
          <a:xfrm>
            <a:off x="685800" y="3429000"/>
            <a:ext cx="10817352" cy="1377749"/>
          </a:xfrm>
          <a:prstGeom prst="rect">
            <a:avLst/>
          </a:prstGeom>
        </p:spPr>
        <p:txBody>
          <a:bodyPr wrap="square">
            <a:spAutoFit/>
          </a:bodyPr>
          <a:lstStyle/>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r>
              <a:rPr lang="en-US" sz="900" dirty="0">
                <a:solidFill>
                  <a:schemeClr val="bg2"/>
                </a:solidFill>
                <a:latin typeface="Arial" panose="020B0604020202020204" pitchFamily="34" charset="0"/>
                <a:cs typeface="Arial" panose="020B0604020202020204" pitchFamily="34" charset="0"/>
              </a:rPr>
              <a:t>Polsinelli PC provides this material for informational purposes only. The material provided herein is general and is not intended to be legal advice. Nothing herein should be relied upon or used without consulting a lawyer to consider your specific circumstances, possible changes to applicable laws, rules and regulations and other legal issues. Receipt of this material does not establish an attorney-client relationship. </a:t>
            </a:r>
          </a:p>
          <a:p>
            <a:pPr lvl="0" algn="l" defTabSz="433388">
              <a:lnSpc>
                <a:spcPct val="110000"/>
              </a:lnSpc>
              <a:spcAft>
                <a:spcPts val="600"/>
              </a:spcAft>
              <a:buSzPct val="100000"/>
              <a:tabLst>
                <a:tab pos="0" algn="l"/>
                <a:tab pos="866775" algn="l"/>
                <a:tab pos="1735138" algn="l"/>
                <a:tab pos="2601913" algn="l"/>
                <a:tab pos="3470275" algn="l"/>
                <a:tab pos="4337050" algn="l"/>
                <a:tab pos="5205413" algn="l"/>
                <a:tab pos="6072188" algn="l"/>
                <a:tab pos="6940550" algn="l"/>
                <a:tab pos="7807325" algn="l"/>
                <a:tab pos="8675688" algn="l"/>
                <a:tab pos="9542463" algn="l"/>
              </a:tabLst>
            </a:pPr>
            <a:r>
              <a:rPr lang="en-US" sz="900" dirty="0">
                <a:solidFill>
                  <a:schemeClr val="bg2"/>
                </a:solidFill>
                <a:latin typeface="Arial" panose="020B0604020202020204" pitchFamily="34" charset="0"/>
                <a:cs typeface="Arial" panose="020B0604020202020204" pitchFamily="34" charset="0"/>
              </a:rPr>
              <a:t>Polsinelli is very proud of the results we obtain for our clients, but you should know that past results do not guarantee future results; that every case is different and must be judged on its own merits; and that the choice of a lawyer is an important decision and should not be based solely upon advertisements. </a:t>
            </a:r>
          </a:p>
          <a:p>
            <a:pPr marL="0" marR="0" lvl="0" indent="0" algn="l" defTabSz="433388" rtl="0" eaLnBrk="1" fontAlgn="auto" latinLnBrk="0" hangingPunct="1">
              <a:lnSpc>
                <a:spcPct val="110000"/>
              </a:lnSpc>
              <a:spcBef>
                <a:spcPts val="0"/>
              </a:spcBef>
              <a:spcAft>
                <a:spcPts val="600"/>
              </a:spcAft>
              <a:buClrTx/>
              <a:buSzPct val="100000"/>
              <a:buFontTx/>
              <a:buNone/>
              <a:tabLst>
                <a:tab pos="10567988" algn="r"/>
              </a:tabLst>
              <a:defRPr/>
            </a:pPr>
            <a:r>
              <a:rPr lang="en-US" sz="900" baseline="30000" dirty="0">
                <a:solidFill>
                  <a:schemeClr val="bg2"/>
                </a:solidFill>
                <a:latin typeface="Arial" panose="020B0604020202020204" pitchFamily="34" charset="0"/>
                <a:cs typeface="Arial" panose="020B0604020202020204" pitchFamily="34" charset="0"/>
              </a:rPr>
              <a:t> ©</a:t>
            </a:r>
            <a:r>
              <a:rPr lang="en-US" sz="900" dirty="0">
                <a:solidFill>
                  <a:schemeClr val="bg2"/>
                </a:solidFill>
                <a:latin typeface="Arial" panose="020B0604020202020204" pitchFamily="34" charset="0"/>
                <a:cs typeface="Arial" panose="020B0604020202020204" pitchFamily="34" charset="0"/>
              </a:rPr>
              <a:t> 2022 Polsinelli</a:t>
            </a:r>
            <a:r>
              <a:rPr lang="en-US" sz="900" baseline="30000" dirty="0">
                <a:solidFill>
                  <a:schemeClr val="bg2"/>
                </a:solidFill>
                <a:latin typeface="Arial" panose="020B0604020202020204" pitchFamily="34" charset="0"/>
                <a:cs typeface="Arial" panose="020B0604020202020204" pitchFamily="34" charset="0"/>
              </a:rPr>
              <a:t>®</a:t>
            </a:r>
            <a:r>
              <a:rPr lang="en-US" sz="900" dirty="0">
                <a:solidFill>
                  <a:schemeClr val="bg2"/>
                </a:solidFill>
                <a:latin typeface="Arial" panose="020B0604020202020204" pitchFamily="34" charset="0"/>
                <a:cs typeface="Arial" panose="020B0604020202020204" pitchFamily="34" charset="0"/>
              </a:rPr>
              <a:t> is a registered trademark of Polsinelli PC. Polsinelli LLP in California. Polsinelli PC (Inc.) in Florida.	</a:t>
            </a:r>
          </a:p>
          <a:p>
            <a:pPr marL="0" marR="0" lvl="0" indent="0" algn="l" defTabSz="433388" rtl="0" eaLnBrk="1" fontAlgn="auto" latinLnBrk="0" hangingPunct="1">
              <a:lnSpc>
                <a:spcPct val="110000"/>
              </a:lnSpc>
              <a:spcBef>
                <a:spcPts val="0"/>
              </a:spcBef>
              <a:spcAft>
                <a:spcPts val="600"/>
              </a:spcAft>
              <a:buClrTx/>
              <a:buSzPct val="100000"/>
              <a:buFontTx/>
              <a:buNone/>
              <a:tabLst>
                <a:tab pos="10567988" algn="r"/>
              </a:tabLst>
              <a:defRPr/>
            </a:pPr>
            <a:r>
              <a:rPr lang="en-US" sz="900" b="1" dirty="0">
                <a:solidFill>
                  <a:schemeClr val="bg2"/>
                </a:solidFill>
                <a:latin typeface="Arial" panose="020B0604020202020204" pitchFamily="34" charset="0"/>
                <a:cs typeface="Arial" panose="020B0604020202020204" pitchFamily="34" charset="0"/>
              </a:rPr>
              <a:t>		</a:t>
            </a:r>
            <a:r>
              <a:rPr lang="en-US" sz="900" b="1" dirty="0">
                <a:solidFill>
                  <a:schemeClr val="accent3"/>
                </a:solidFill>
                <a:latin typeface="Arial" panose="020B0604020202020204" pitchFamily="34" charset="0"/>
                <a:cs typeface="Arial" panose="020B0604020202020204" pitchFamily="34" charset="0"/>
              </a:rPr>
              <a:t>polsinelli.com</a:t>
            </a:r>
            <a:endParaRPr lang="en-US" sz="1200" b="1" dirty="0">
              <a:solidFill>
                <a:schemeClr val="accent3"/>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7E58D99-36A8-1143-B273-9CFE3AF7CB6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572751" y="685800"/>
            <a:ext cx="1930401" cy="1092200"/>
          </a:xfrm>
          <a:prstGeom prst="rect">
            <a:avLst/>
          </a:prstGeom>
        </p:spPr>
      </p:pic>
      <p:sp>
        <p:nvSpPr>
          <p:cNvPr id="16" name="Rectangle 15">
            <a:extLst>
              <a:ext uri="{FF2B5EF4-FFF2-40B4-BE49-F238E27FC236}">
                <a16:creationId xmlns:a16="http://schemas.microsoft.com/office/drawing/2014/main" id="{7856AE5E-14D0-5C4D-B822-882116644FC5}"/>
              </a:ext>
            </a:extLst>
          </p:cNvPr>
          <p:cNvSpPr/>
          <p:nvPr userDrawn="1"/>
        </p:nvSpPr>
        <p:spPr>
          <a:xfrm>
            <a:off x="-1" y="1828799"/>
            <a:ext cx="457201" cy="3704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354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DDF030-831F-5740-B71E-730C81D333CD}"/>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5" name="Picture 4">
            <a:extLst>
              <a:ext uri="{FF2B5EF4-FFF2-40B4-BE49-F238E27FC236}">
                <a16:creationId xmlns:a16="http://schemas.microsoft.com/office/drawing/2014/main" id="{464AA596-CCB1-4D48-AD51-B41CD8F38568}"/>
              </a:ext>
            </a:extLst>
          </p:cNvPr>
          <p:cNvPicPr>
            <a:picLocks noChangeAspect="1"/>
          </p:cNvPicPr>
          <p:nvPr userDrawn="1"/>
        </p:nvPicPr>
        <p:blipFill>
          <a:blip r:embed="rId2"/>
          <a:srcRect/>
          <a:stretch/>
        </p:blipFill>
        <p:spPr>
          <a:xfrm>
            <a:off x="6350" y="3572"/>
            <a:ext cx="12179299" cy="6850855"/>
          </a:xfrm>
          <a:prstGeom prst="rect">
            <a:avLst/>
          </a:prstGeom>
        </p:spPr>
      </p:pic>
    </p:spTree>
    <p:extLst>
      <p:ext uri="{BB962C8B-B14F-4D97-AF65-F5344CB8AC3E}">
        <p14:creationId xmlns:p14="http://schemas.microsoft.com/office/powerpoint/2010/main" val="355992880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DDF030-831F-5740-B71E-730C81D333CD}"/>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830802256"/>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_Dar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DDF030-831F-5740-B71E-730C81D333CD}"/>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Rectangle 2">
            <a:extLst>
              <a:ext uri="{FF2B5EF4-FFF2-40B4-BE49-F238E27FC236}">
                <a16:creationId xmlns:a16="http://schemas.microsoft.com/office/drawing/2014/main" id="{6D3802C6-6BD4-484F-888E-15A17E862164}"/>
              </a:ext>
            </a:extLst>
          </p:cNvPr>
          <p:cNvSpPr/>
          <p:nvPr userDrawn="1"/>
        </p:nvSpPr>
        <p:spPr>
          <a:xfrm>
            <a:off x="1"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489414506"/>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406400" y="6400800"/>
            <a:ext cx="111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9A650A2A-724D-4E49-BF98-46A626A485F7}" type="slidenum">
              <a:rPr lang="en-US" altLang="en-US" sz="1800" smtClean="0">
                <a:solidFill>
                  <a:schemeClr val="bg1"/>
                </a:solidFill>
              </a:rPr>
              <a:pPr eaLnBrk="1" hangingPunct="1">
                <a:defRPr/>
              </a:pPr>
              <a:t>‹#›</a:t>
            </a:fld>
            <a:endParaRPr lang="en-US" altLang="en-US" sz="1800">
              <a:solidFill>
                <a:schemeClr val="bg1"/>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9733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1F7BFE9-5DA9-E447-A4B2-1D6A24E958D5}"/>
              </a:ext>
            </a:extLst>
          </p:cNvPr>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hasCustomPrompt="1"/>
          </p:nvPr>
        </p:nvSpPr>
        <p:spPr bwMode="gray">
          <a:xfrm>
            <a:off x="685800" y="5076030"/>
            <a:ext cx="10771094" cy="457200"/>
          </a:xfrm>
          <a:prstGeom prst="rect">
            <a:avLst/>
          </a:prstGeom>
        </p:spPr>
        <p:txBody>
          <a:bodyPr anchor="ctr">
            <a:normAutofit/>
          </a:bodyPr>
          <a:lstStyle>
            <a:lvl1pPr marL="0" indent="0" algn="r">
              <a:buFontTx/>
              <a:buNone/>
              <a:defRPr sz="1800" b="0" i="1">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
        <p:nvSpPr>
          <p:cNvPr id="15" name="Title 1">
            <a:extLst>
              <a:ext uri="{FF2B5EF4-FFF2-40B4-BE49-F238E27FC236}">
                <a16:creationId xmlns:a16="http://schemas.microsoft.com/office/drawing/2014/main" id="{444601F8-3CE3-1F4F-BCB3-ED16FAB2DD58}"/>
              </a:ext>
            </a:extLst>
          </p:cNvPr>
          <p:cNvSpPr>
            <a:spLocks noGrp="1"/>
          </p:cNvSpPr>
          <p:nvPr>
            <p:ph type="ctrTitle" hasCustomPrompt="1"/>
          </p:nvPr>
        </p:nvSpPr>
        <p:spPr bwMode="gray">
          <a:xfrm>
            <a:off x="685800" y="1828800"/>
            <a:ext cx="10771094" cy="2971800"/>
          </a:xfrm>
        </p:spPr>
        <p:txBody>
          <a:bodyPr anchor="b">
            <a:normAutofit/>
          </a:bodyPr>
          <a:lstStyle>
            <a:lvl1pPr algn="l">
              <a:defRPr sz="5400" b="0" i="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section title</a:t>
            </a:r>
          </a:p>
        </p:txBody>
      </p:sp>
      <p:pic>
        <p:nvPicPr>
          <p:cNvPr id="22" name="Picture 21">
            <a:extLst>
              <a:ext uri="{FF2B5EF4-FFF2-40B4-BE49-F238E27FC236}">
                <a16:creationId xmlns:a16="http://schemas.microsoft.com/office/drawing/2014/main" id="{CFF869A3-D870-F64F-AD45-CE4933F7FC10}"/>
              </a:ext>
            </a:extLst>
          </p:cNvPr>
          <p:cNvPicPr>
            <a:picLocks noChangeAspect="1"/>
          </p:cNvPicPr>
          <p:nvPr userDrawn="1"/>
        </p:nvPicPr>
        <p:blipFill>
          <a:blip r:embed="rId2" cstate="print">
            <a:extLst>
              <a:ext uri="{28A0092B-C50C-407E-A947-70E740481C1C}">
                <a14:useLocalDpi xmlns:a14="http://schemas.microsoft.com/office/drawing/2010/main"/>
              </a:ext>
            </a:extLst>
          </a:blip>
          <a:srcRect l="333" r="333"/>
          <a:stretch/>
        </p:blipFill>
        <p:spPr>
          <a:xfrm>
            <a:off x="9526493" y="685800"/>
            <a:ext cx="1930401" cy="1092200"/>
          </a:xfrm>
          <a:prstGeom prst="rect">
            <a:avLst/>
          </a:prstGeom>
        </p:spPr>
      </p:pic>
      <p:sp>
        <p:nvSpPr>
          <p:cNvPr id="2" name="Rectangle 1">
            <a:extLst>
              <a:ext uri="{FF2B5EF4-FFF2-40B4-BE49-F238E27FC236}">
                <a16:creationId xmlns:a16="http://schemas.microsoft.com/office/drawing/2014/main" id="{36F2351F-8F8F-FE43-9CB8-D5DC065071AC}"/>
              </a:ext>
            </a:extLst>
          </p:cNvPr>
          <p:cNvSpPr/>
          <p:nvPr userDrawn="1"/>
        </p:nvSpPr>
        <p:spPr>
          <a:xfrm>
            <a:off x="-1" y="1828799"/>
            <a:ext cx="457201" cy="3704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47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Pull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5DE9FA-7C7E-0040-B0E1-7E889464F3A4}"/>
              </a:ext>
            </a:extLst>
          </p:cNvPr>
          <p:cNvSpPr/>
          <p:nvPr userDrawn="1"/>
        </p:nvSpPr>
        <p:spPr>
          <a:xfrm>
            <a:off x="-1" y="0"/>
            <a:ext cx="12192000"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369911D1-581E-3945-82FA-848492AF6482}"/>
              </a:ext>
            </a:extLst>
          </p:cNvPr>
          <p:cNvPicPr>
            <a:picLocks noChangeAspect="1"/>
          </p:cNvPicPr>
          <p:nvPr userDrawn="1"/>
        </p:nvPicPr>
        <p:blipFill>
          <a:blip r:embed="rId2" cstate="print">
            <a:alphaModFix amt="50000"/>
            <a:extLst>
              <a:ext uri="{28A0092B-C50C-407E-A947-70E740481C1C}">
                <a14:useLocalDpi xmlns:a14="http://schemas.microsoft.com/office/drawing/2010/main"/>
              </a:ext>
            </a:extLst>
          </a:blip>
          <a:srcRect/>
          <a:stretch/>
        </p:blipFill>
        <p:spPr>
          <a:xfrm>
            <a:off x="-762" y="0"/>
            <a:ext cx="12192000" cy="6858000"/>
          </a:xfrm>
          <a:prstGeom prst="rect">
            <a:avLst/>
          </a:prstGeom>
        </p:spPr>
      </p:pic>
      <p:sp>
        <p:nvSpPr>
          <p:cNvPr id="2" name="Title 1"/>
          <p:cNvSpPr>
            <a:spLocks noGrp="1"/>
          </p:cNvSpPr>
          <p:nvPr>
            <p:ph type="ctrTitle" hasCustomPrompt="1"/>
          </p:nvPr>
        </p:nvSpPr>
        <p:spPr bwMode="gray">
          <a:xfrm>
            <a:off x="1302263" y="1284131"/>
            <a:ext cx="9601200" cy="2709711"/>
          </a:xfrm>
        </p:spPr>
        <p:txBody>
          <a:bodyPr anchor="b">
            <a:normAutofit/>
          </a:bodyPr>
          <a:lstStyle>
            <a:lvl1pPr algn="l">
              <a:defRPr sz="40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pull quote</a:t>
            </a:r>
          </a:p>
        </p:txBody>
      </p:sp>
      <p:sp>
        <p:nvSpPr>
          <p:cNvPr id="3" name="Subtitle 2"/>
          <p:cNvSpPr>
            <a:spLocks noGrp="1"/>
          </p:cNvSpPr>
          <p:nvPr>
            <p:ph type="subTitle" idx="1" hasCustomPrompt="1"/>
          </p:nvPr>
        </p:nvSpPr>
        <p:spPr bwMode="gray">
          <a:xfrm>
            <a:off x="1302264" y="4409866"/>
            <a:ext cx="9601200" cy="457200"/>
          </a:xfrm>
          <a:prstGeom prst="rect">
            <a:avLst/>
          </a:prstGeom>
        </p:spPr>
        <p:txBody>
          <a:bodyPr anchor="ctr">
            <a:normAutofit/>
          </a:bodyPr>
          <a:lstStyle>
            <a:lvl1pPr marL="0" indent="0" algn="l">
              <a:buFontTx/>
              <a:buNone/>
              <a:defRPr sz="1400" b="0" i="1">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pull quote source</a:t>
            </a:r>
          </a:p>
        </p:txBody>
      </p:sp>
      <p:cxnSp>
        <p:nvCxnSpPr>
          <p:cNvPr id="21" name="Straight Connector 20">
            <a:extLst>
              <a:ext uri="{FF2B5EF4-FFF2-40B4-BE49-F238E27FC236}">
                <a16:creationId xmlns:a16="http://schemas.microsoft.com/office/drawing/2014/main" id="{D64B22CF-297E-AD44-B7BE-27EA5AFF9F2E}"/>
              </a:ext>
            </a:extLst>
          </p:cNvPr>
          <p:cNvCxnSpPr>
            <a:cxnSpLocks/>
          </p:cNvCxnSpPr>
          <p:nvPr userDrawn="1"/>
        </p:nvCxnSpPr>
        <p:spPr>
          <a:xfrm flipH="1">
            <a:off x="685801" y="457200"/>
            <a:ext cx="10820399" cy="3066"/>
          </a:xfrm>
          <a:prstGeom prst="line">
            <a:avLst/>
          </a:prstGeom>
          <a:ln w="38100" cap="rnd">
            <a:solidFill>
              <a:srgbClr val="B2262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ECF053-0CDC-DC4E-B0FF-7DE678609653}"/>
              </a:ext>
            </a:extLst>
          </p:cNvPr>
          <p:cNvCxnSpPr>
            <a:cxnSpLocks/>
          </p:cNvCxnSpPr>
          <p:nvPr userDrawn="1"/>
        </p:nvCxnSpPr>
        <p:spPr>
          <a:xfrm flipH="1" flipV="1">
            <a:off x="685043" y="461172"/>
            <a:ext cx="1" cy="822960"/>
          </a:xfrm>
          <a:prstGeom prst="line">
            <a:avLst/>
          </a:prstGeom>
          <a:ln w="38100" cap="rnd">
            <a:solidFill>
              <a:srgbClr val="B2262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AC835E-45B9-1745-9927-1B4A41794A93}"/>
              </a:ext>
            </a:extLst>
          </p:cNvPr>
          <p:cNvCxnSpPr>
            <a:cxnSpLocks/>
          </p:cNvCxnSpPr>
          <p:nvPr userDrawn="1"/>
        </p:nvCxnSpPr>
        <p:spPr>
          <a:xfrm>
            <a:off x="685800" y="1998610"/>
            <a:ext cx="0" cy="4402190"/>
          </a:xfrm>
          <a:prstGeom prst="line">
            <a:avLst/>
          </a:prstGeom>
          <a:ln w="38100" cap="rnd">
            <a:solidFill>
              <a:srgbClr val="B2262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4E523AB-7D8D-EC4A-9D6D-BCD8FE959B4A}"/>
              </a:ext>
            </a:extLst>
          </p:cNvPr>
          <p:cNvCxnSpPr>
            <a:cxnSpLocks/>
          </p:cNvCxnSpPr>
          <p:nvPr userDrawn="1"/>
        </p:nvCxnSpPr>
        <p:spPr>
          <a:xfrm flipH="1">
            <a:off x="684275" y="6400800"/>
            <a:ext cx="10821926" cy="0"/>
          </a:xfrm>
          <a:prstGeom prst="line">
            <a:avLst/>
          </a:prstGeom>
          <a:ln w="38100" cap="rnd">
            <a:solidFill>
              <a:srgbClr val="B22624"/>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4F3C8870-E260-FC48-B38C-DCE1B1D079AD}"/>
              </a:ext>
            </a:extLst>
          </p:cNvPr>
          <p:cNvGrpSpPr/>
          <p:nvPr userDrawn="1"/>
        </p:nvGrpSpPr>
        <p:grpSpPr>
          <a:xfrm rot="10800000">
            <a:off x="11521440" y="457200"/>
            <a:ext cx="0" cy="5943600"/>
            <a:chOff x="838200" y="852562"/>
            <a:chExt cx="0" cy="5943600"/>
          </a:xfrm>
        </p:grpSpPr>
        <p:cxnSp>
          <p:nvCxnSpPr>
            <p:cNvPr id="39" name="Straight Connector 38">
              <a:extLst>
                <a:ext uri="{FF2B5EF4-FFF2-40B4-BE49-F238E27FC236}">
                  <a16:creationId xmlns:a16="http://schemas.microsoft.com/office/drawing/2014/main" id="{F3138C93-E75A-2142-8C8A-619AD5B4AE1B}"/>
                </a:ext>
              </a:extLst>
            </p:cNvPr>
            <p:cNvCxnSpPr>
              <a:cxnSpLocks/>
            </p:cNvCxnSpPr>
            <p:nvPr userDrawn="1"/>
          </p:nvCxnSpPr>
          <p:spPr>
            <a:xfrm rot="10800000">
              <a:off x="838200" y="852562"/>
              <a:ext cx="0" cy="583970"/>
            </a:xfrm>
            <a:prstGeom prst="line">
              <a:avLst/>
            </a:prstGeom>
            <a:ln w="38100" cap="rnd">
              <a:solidFill>
                <a:srgbClr val="B2262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C30B4C0-4EB5-5841-B17C-921649C7462C}"/>
                </a:ext>
              </a:extLst>
            </p:cNvPr>
            <p:cNvCxnSpPr>
              <a:cxnSpLocks/>
            </p:cNvCxnSpPr>
            <p:nvPr userDrawn="1"/>
          </p:nvCxnSpPr>
          <p:spPr>
            <a:xfrm rot="10800000" flipV="1">
              <a:off x="838200" y="2151010"/>
              <a:ext cx="0" cy="4645152"/>
            </a:xfrm>
            <a:prstGeom prst="line">
              <a:avLst/>
            </a:prstGeom>
            <a:ln w="38100" cap="rnd">
              <a:solidFill>
                <a:srgbClr val="B22624"/>
              </a:solidFill>
            </a:ln>
          </p:spPr>
          <p:style>
            <a:lnRef idx="1">
              <a:schemeClr val="accent1"/>
            </a:lnRef>
            <a:fillRef idx="0">
              <a:schemeClr val="accent1"/>
            </a:fillRef>
            <a:effectRef idx="0">
              <a:schemeClr val="accent1"/>
            </a:effectRef>
            <a:fontRef idx="minor">
              <a:schemeClr val="tx1"/>
            </a:fontRef>
          </p:style>
        </p:cxnSp>
      </p:grpSp>
      <p:pic>
        <p:nvPicPr>
          <p:cNvPr id="46" name="Picture 45">
            <a:extLst>
              <a:ext uri="{FF2B5EF4-FFF2-40B4-BE49-F238E27FC236}">
                <a16:creationId xmlns:a16="http://schemas.microsoft.com/office/drawing/2014/main" id="{CAFA18A3-0F8F-AC46-BC0E-6E55B839F232}"/>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8255513" y="5283090"/>
            <a:ext cx="2647950" cy="412750"/>
          </a:xfrm>
          <a:prstGeom prst="rect">
            <a:avLst/>
          </a:prstGeom>
        </p:spPr>
      </p:pic>
      <p:pic>
        <p:nvPicPr>
          <p:cNvPr id="48" name="Graphic 47" descr="Open quotation mark with solid fill">
            <a:extLst>
              <a:ext uri="{FF2B5EF4-FFF2-40B4-BE49-F238E27FC236}">
                <a16:creationId xmlns:a16="http://schemas.microsoft.com/office/drawing/2014/main" id="{9941EEF4-B169-9F46-9945-557EE2F041E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8600" y="1174744"/>
            <a:ext cx="914400" cy="914400"/>
          </a:xfrm>
          <a:prstGeom prst="rect">
            <a:avLst/>
          </a:prstGeom>
        </p:spPr>
      </p:pic>
      <p:pic>
        <p:nvPicPr>
          <p:cNvPr id="49" name="Graphic 48" descr="Open quotation mark with solid fill">
            <a:extLst>
              <a:ext uri="{FF2B5EF4-FFF2-40B4-BE49-F238E27FC236}">
                <a16:creationId xmlns:a16="http://schemas.microsoft.com/office/drawing/2014/main" id="{6D039961-88B7-0B40-8B80-DAA1E8BD02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11073383" y="5032266"/>
            <a:ext cx="914400" cy="914400"/>
          </a:xfrm>
          <a:prstGeom prst="rect">
            <a:avLst/>
          </a:prstGeom>
        </p:spPr>
      </p:pic>
    </p:spTree>
    <p:extLst>
      <p:ext uri="{BB962C8B-B14F-4D97-AF65-F5344CB8AC3E}">
        <p14:creationId xmlns:p14="http://schemas.microsoft.com/office/powerpoint/2010/main" val="105254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Accola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5DE9FA-7C7E-0040-B0E1-7E889464F3A4}"/>
              </a:ext>
            </a:extLst>
          </p:cNvPr>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bwMode="gray">
          <a:xfrm>
            <a:off x="1302263" y="1284131"/>
            <a:ext cx="9601200" cy="2709711"/>
          </a:xfrm>
        </p:spPr>
        <p:txBody>
          <a:bodyPr anchor="b">
            <a:normAutofit/>
          </a:bodyPr>
          <a:lstStyle>
            <a:lvl1pPr algn="l">
              <a:defRPr sz="40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accolade</a:t>
            </a:r>
          </a:p>
        </p:txBody>
      </p:sp>
      <p:sp>
        <p:nvSpPr>
          <p:cNvPr id="3" name="Subtitle 2"/>
          <p:cNvSpPr>
            <a:spLocks noGrp="1"/>
          </p:cNvSpPr>
          <p:nvPr>
            <p:ph type="subTitle" idx="1" hasCustomPrompt="1"/>
          </p:nvPr>
        </p:nvSpPr>
        <p:spPr bwMode="gray">
          <a:xfrm>
            <a:off x="1302264" y="4409866"/>
            <a:ext cx="9601200" cy="457200"/>
          </a:xfrm>
          <a:prstGeom prst="rect">
            <a:avLst/>
          </a:prstGeom>
        </p:spPr>
        <p:txBody>
          <a:bodyPr anchor="ctr">
            <a:normAutofit/>
          </a:bodyPr>
          <a:lstStyle>
            <a:lvl1pPr marL="0" indent="0" algn="l">
              <a:buFontTx/>
              <a:buNone/>
              <a:defRPr sz="1400" b="0" i="1">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accolade source</a:t>
            </a:r>
          </a:p>
        </p:txBody>
      </p:sp>
      <p:cxnSp>
        <p:nvCxnSpPr>
          <p:cNvPr id="21" name="Straight Connector 20">
            <a:extLst>
              <a:ext uri="{FF2B5EF4-FFF2-40B4-BE49-F238E27FC236}">
                <a16:creationId xmlns:a16="http://schemas.microsoft.com/office/drawing/2014/main" id="{D64B22CF-297E-AD44-B7BE-27EA5AFF9F2E}"/>
              </a:ext>
            </a:extLst>
          </p:cNvPr>
          <p:cNvCxnSpPr>
            <a:cxnSpLocks/>
          </p:cNvCxnSpPr>
          <p:nvPr userDrawn="1"/>
        </p:nvCxnSpPr>
        <p:spPr>
          <a:xfrm flipH="1">
            <a:off x="685801" y="457200"/>
            <a:ext cx="10820399" cy="3066"/>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ECF053-0CDC-DC4E-B0FF-7DE678609653}"/>
              </a:ext>
            </a:extLst>
          </p:cNvPr>
          <p:cNvCxnSpPr>
            <a:cxnSpLocks/>
          </p:cNvCxnSpPr>
          <p:nvPr userDrawn="1"/>
        </p:nvCxnSpPr>
        <p:spPr>
          <a:xfrm flipH="1" flipV="1">
            <a:off x="685043" y="461172"/>
            <a:ext cx="1" cy="82296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AC835E-45B9-1745-9927-1B4A41794A93}"/>
              </a:ext>
            </a:extLst>
          </p:cNvPr>
          <p:cNvCxnSpPr>
            <a:cxnSpLocks/>
          </p:cNvCxnSpPr>
          <p:nvPr userDrawn="1"/>
        </p:nvCxnSpPr>
        <p:spPr>
          <a:xfrm>
            <a:off x="685800" y="1998610"/>
            <a:ext cx="0" cy="440219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4E523AB-7D8D-EC4A-9D6D-BCD8FE959B4A}"/>
              </a:ext>
            </a:extLst>
          </p:cNvPr>
          <p:cNvCxnSpPr>
            <a:cxnSpLocks/>
          </p:cNvCxnSpPr>
          <p:nvPr userDrawn="1"/>
        </p:nvCxnSpPr>
        <p:spPr>
          <a:xfrm flipH="1">
            <a:off x="684275" y="6400800"/>
            <a:ext cx="10821926"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C30B4C0-4EB5-5841-B17C-921649C7462C}"/>
              </a:ext>
            </a:extLst>
          </p:cNvPr>
          <p:cNvCxnSpPr>
            <a:cxnSpLocks/>
          </p:cNvCxnSpPr>
          <p:nvPr userDrawn="1"/>
        </p:nvCxnSpPr>
        <p:spPr>
          <a:xfrm flipV="1">
            <a:off x="11521440" y="457200"/>
            <a:ext cx="0" cy="4645152"/>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167D881-E8D6-E247-8142-8F55ED3A1583}"/>
              </a:ext>
            </a:extLst>
          </p:cNvPr>
          <p:cNvPicPr>
            <a:picLocks noChangeAspect="1"/>
          </p:cNvPicPr>
          <p:nvPr userDrawn="1"/>
        </p:nvPicPr>
        <p:blipFill>
          <a:blip r:embed="rId2"/>
          <a:stretch>
            <a:fillRect/>
          </a:stretch>
        </p:blipFill>
        <p:spPr>
          <a:xfrm>
            <a:off x="227075" y="1191531"/>
            <a:ext cx="914400" cy="914400"/>
          </a:xfrm>
          <a:prstGeom prst="rect">
            <a:avLst/>
          </a:prstGeom>
        </p:spPr>
      </p:pic>
      <p:pic>
        <p:nvPicPr>
          <p:cNvPr id="10" name="Picture 9">
            <a:extLst>
              <a:ext uri="{FF2B5EF4-FFF2-40B4-BE49-F238E27FC236}">
                <a16:creationId xmlns:a16="http://schemas.microsoft.com/office/drawing/2014/main" id="{B0DFA0C9-C66F-E449-93E0-357536080EBC}"/>
              </a:ext>
            </a:extLst>
          </p:cNvPr>
          <p:cNvPicPr>
            <a:picLocks noChangeAspect="1"/>
          </p:cNvPicPr>
          <p:nvPr userDrawn="1"/>
        </p:nvPicPr>
        <p:blipFill>
          <a:blip r:embed="rId3"/>
          <a:stretch>
            <a:fillRect/>
          </a:stretch>
        </p:blipFill>
        <p:spPr>
          <a:xfrm>
            <a:off x="9638365" y="5443186"/>
            <a:ext cx="2032961" cy="612807"/>
          </a:xfrm>
          <a:prstGeom prst="rect">
            <a:avLst/>
          </a:prstGeom>
        </p:spPr>
      </p:pic>
    </p:spTree>
    <p:extLst>
      <p:ext uri="{BB962C8B-B14F-4D97-AF65-F5344CB8AC3E}">
        <p14:creationId xmlns:p14="http://schemas.microsoft.com/office/powerpoint/2010/main" val="304505140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Accolade_AL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A5DE9FA-7C7E-0040-B0E1-7E889464F3A4}"/>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bwMode="gray">
          <a:xfrm>
            <a:off x="1302263" y="1284131"/>
            <a:ext cx="9601200" cy="2709711"/>
          </a:xfrm>
        </p:spPr>
        <p:txBody>
          <a:bodyPr anchor="b">
            <a:normAutofit/>
          </a:bodyPr>
          <a:lstStyle>
            <a:lvl1pPr algn="l">
              <a:defRPr sz="4000" b="0" i="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accolade</a:t>
            </a:r>
          </a:p>
        </p:txBody>
      </p:sp>
      <p:sp>
        <p:nvSpPr>
          <p:cNvPr id="3" name="Subtitle 2"/>
          <p:cNvSpPr>
            <a:spLocks noGrp="1"/>
          </p:cNvSpPr>
          <p:nvPr>
            <p:ph type="subTitle" idx="1" hasCustomPrompt="1"/>
          </p:nvPr>
        </p:nvSpPr>
        <p:spPr bwMode="gray">
          <a:xfrm>
            <a:off x="1302264" y="4409866"/>
            <a:ext cx="9601200" cy="457200"/>
          </a:xfrm>
          <a:prstGeom prst="rect">
            <a:avLst/>
          </a:prstGeom>
        </p:spPr>
        <p:txBody>
          <a:bodyPr anchor="ctr">
            <a:normAutofit/>
          </a:bodyPr>
          <a:lstStyle>
            <a:lvl1pPr marL="0" indent="0" algn="l">
              <a:buFontTx/>
              <a:buNone/>
              <a:defRPr sz="1400" b="0" i="1">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accolade source</a:t>
            </a:r>
          </a:p>
        </p:txBody>
      </p:sp>
      <p:cxnSp>
        <p:nvCxnSpPr>
          <p:cNvPr id="21" name="Straight Connector 20">
            <a:extLst>
              <a:ext uri="{FF2B5EF4-FFF2-40B4-BE49-F238E27FC236}">
                <a16:creationId xmlns:a16="http://schemas.microsoft.com/office/drawing/2014/main" id="{D64B22CF-297E-AD44-B7BE-27EA5AFF9F2E}"/>
              </a:ext>
            </a:extLst>
          </p:cNvPr>
          <p:cNvCxnSpPr>
            <a:cxnSpLocks/>
          </p:cNvCxnSpPr>
          <p:nvPr userDrawn="1"/>
        </p:nvCxnSpPr>
        <p:spPr>
          <a:xfrm flipH="1">
            <a:off x="685801" y="457200"/>
            <a:ext cx="10820399" cy="3066"/>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ECF053-0CDC-DC4E-B0FF-7DE678609653}"/>
              </a:ext>
            </a:extLst>
          </p:cNvPr>
          <p:cNvCxnSpPr>
            <a:cxnSpLocks/>
          </p:cNvCxnSpPr>
          <p:nvPr userDrawn="1"/>
        </p:nvCxnSpPr>
        <p:spPr>
          <a:xfrm flipH="1" flipV="1">
            <a:off x="685044" y="461172"/>
            <a:ext cx="756" cy="478262"/>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FAC835E-45B9-1745-9927-1B4A41794A93}"/>
              </a:ext>
            </a:extLst>
          </p:cNvPr>
          <p:cNvCxnSpPr>
            <a:cxnSpLocks/>
          </p:cNvCxnSpPr>
          <p:nvPr userDrawn="1"/>
        </p:nvCxnSpPr>
        <p:spPr>
          <a:xfrm>
            <a:off x="684275" y="2360348"/>
            <a:ext cx="0" cy="4040452"/>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4E523AB-7D8D-EC4A-9D6D-BCD8FE959B4A}"/>
              </a:ext>
            </a:extLst>
          </p:cNvPr>
          <p:cNvCxnSpPr>
            <a:cxnSpLocks/>
          </p:cNvCxnSpPr>
          <p:nvPr userDrawn="1"/>
        </p:nvCxnSpPr>
        <p:spPr>
          <a:xfrm flipH="1">
            <a:off x="684275" y="6400800"/>
            <a:ext cx="10821926"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C30B4C0-4EB5-5841-B17C-921649C7462C}"/>
              </a:ext>
            </a:extLst>
          </p:cNvPr>
          <p:cNvCxnSpPr>
            <a:cxnSpLocks/>
          </p:cNvCxnSpPr>
          <p:nvPr userDrawn="1"/>
        </p:nvCxnSpPr>
        <p:spPr>
          <a:xfrm flipV="1">
            <a:off x="11521440" y="457200"/>
            <a:ext cx="0" cy="4645152"/>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DFA0C9-C66F-E449-93E0-357536080EBC}"/>
              </a:ext>
            </a:extLst>
          </p:cNvPr>
          <p:cNvPicPr>
            <a:picLocks noChangeAspect="1"/>
          </p:cNvPicPr>
          <p:nvPr userDrawn="1"/>
        </p:nvPicPr>
        <p:blipFill>
          <a:blip r:embed="rId2"/>
          <a:stretch>
            <a:fillRect/>
          </a:stretch>
        </p:blipFill>
        <p:spPr>
          <a:xfrm>
            <a:off x="9638365" y="5443186"/>
            <a:ext cx="2032434" cy="612648"/>
          </a:xfrm>
          <a:prstGeom prst="rect">
            <a:avLst/>
          </a:prstGeom>
        </p:spPr>
      </p:pic>
      <p:sp>
        <p:nvSpPr>
          <p:cNvPr id="13" name="Rectangle 12">
            <a:extLst>
              <a:ext uri="{FF2B5EF4-FFF2-40B4-BE49-F238E27FC236}">
                <a16:creationId xmlns:a16="http://schemas.microsoft.com/office/drawing/2014/main" id="{B97BD22C-B737-5F42-A4C6-3CF965D85B31}"/>
              </a:ext>
            </a:extLst>
          </p:cNvPr>
          <p:cNvSpPr/>
          <p:nvPr userDrawn="1"/>
        </p:nvSpPr>
        <p:spPr>
          <a:xfrm>
            <a:off x="-26370" y="1284131"/>
            <a:ext cx="1034804"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78B1E0E-7EF1-6343-B5A4-0BA5C8C8B939}"/>
              </a:ext>
            </a:extLst>
          </p:cNvPr>
          <p:cNvPicPr>
            <a:picLocks noChangeAspect="1"/>
          </p:cNvPicPr>
          <p:nvPr userDrawn="1"/>
        </p:nvPicPr>
        <p:blipFill>
          <a:blip r:embed="rId3"/>
          <a:srcRect/>
          <a:stretch/>
        </p:blipFill>
        <p:spPr>
          <a:xfrm>
            <a:off x="460133" y="1417697"/>
            <a:ext cx="420852" cy="464388"/>
          </a:xfrm>
          <a:prstGeom prst="rect">
            <a:avLst/>
          </a:prstGeom>
        </p:spPr>
      </p:pic>
    </p:spTree>
    <p:extLst>
      <p:ext uri="{BB962C8B-B14F-4D97-AF65-F5344CB8AC3E}">
        <p14:creationId xmlns:p14="http://schemas.microsoft.com/office/powerpoint/2010/main" val="265333691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20400" cy="914400"/>
          </a:xfrm>
        </p:spPr>
        <p:txBody>
          <a:bodyPr/>
          <a:lstStyle>
            <a:lvl1pPr>
              <a:defRPr sz="3600"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cxnSp>
        <p:nvCxnSpPr>
          <p:cNvPr id="8" name="Straight Connector 7">
            <a:extLst>
              <a:ext uri="{FF2B5EF4-FFF2-40B4-BE49-F238E27FC236}">
                <a16:creationId xmlns:a16="http://schemas.microsoft.com/office/drawing/2014/main" id="{AF296BDE-5153-7841-AAC8-296FC3039755}"/>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54861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ogo Only">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Tree>
    <p:extLst>
      <p:ext uri="{BB962C8B-B14F-4D97-AF65-F5344CB8AC3E}">
        <p14:creationId xmlns:p14="http://schemas.microsoft.com/office/powerpoint/2010/main" val="200399793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2 Column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accent2"/>
                </a:solidFill>
              </a:defRPr>
            </a:lvl1pPr>
          </a:lstStyle>
          <a:p>
            <a:endParaRPr lang="en-US" dirty="0"/>
          </a:p>
        </p:txBody>
      </p:sp>
      <p:sp>
        <p:nvSpPr>
          <p:cNvPr id="6" name="Slide Number Placeholder 5"/>
          <p:cNvSpPr>
            <a:spLocks noGrp="1"/>
          </p:cNvSpPr>
          <p:nvPr>
            <p:ph type="sldNum" sz="quarter" idx="12"/>
          </p:nvPr>
        </p:nvSpPr>
        <p:spPr>
          <a:xfrm>
            <a:off x="8763000" y="6035675"/>
            <a:ext cx="2743200" cy="365125"/>
          </a:xfrm>
          <a:prstGeom prst="rect">
            <a:avLst/>
          </a:prstGeom>
        </p:spPr>
        <p:txBody>
          <a:bodyPr/>
          <a:lstStyle>
            <a:lvl1pPr>
              <a:defRPr>
                <a:solidFill>
                  <a:schemeClr val="accent2"/>
                </a:solidFill>
              </a:defRPr>
            </a:lvl1pPr>
          </a:lstStyle>
          <a:p>
            <a:fld id="{59663368-760F-C146-A07A-338E074C9438}" type="slidenum">
              <a:rPr lang="en-US" smtClean="0"/>
              <a:pPr/>
              <a:t>‹#›</a:t>
            </a:fld>
            <a:endParaRPr lang="en-US" dirty="0"/>
          </a:p>
        </p:txBody>
      </p:sp>
      <p:sp>
        <p:nvSpPr>
          <p:cNvPr id="22" name="Title 1">
            <a:extLst>
              <a:ext uri="{FF2B5EF4-FFF2-40B4-BE49-F238E27FC236}">
                <a16:creationId xmlns:a16="http://schemas.microsoft.com/office/drawing/2014/main" id="{E1F2386E-8A83-BD40-9E40-E60FF28B6859}"/>
              </a:ext>
            </a:extLst>
          </p:cNvPr>
          <p:cNvSpPr>
            <a:spLocks noGrp="1"/>
          </p:cNvSpPr>
          <p:nvPr>
            <p:ph type="title" hasCustomPrompt="1"/>
          </p:nvPr>
        </p:nvSpPr>
        <p:spPr bwMode="gray">
          <a:xfrm>
            <a:off x="685800" y="457200"/>
            <a:ext cx="10817352" cy="914400"/>
          </a:xfrm>
        </p:spPr>
        <p:txBody>
          <a:bodyPr/>
          <a:lstStyle>
            <a:lvl1pPr>
              <a:defRPr b="0" i="0" spc="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title</a:t>
            </a:r>
          </a:p>
        </p:txBody>
      </p:sp>
      <p:sp>
        <p:nvSpPr>
          <p:cNvPr id="8" name="Content Placeholder 2">
            <a:extLst>
              <a:ext uri="{FF2B5EF4-FFF2-40B4-BE49-F238E27FC236}">
                <a16:creationId xmlns:a16="http://schemas.microsoft.com/office/drawing/2014/main" id="{16DC6C06-996C-A949-A3C2-8609B80C5994}"/>
              </a:ext>
            </a:extLst>
          </p:cNvPr>
          <p:cNvSpPr>
            <a:spLocks noGrp="1"/>
          </p:cNvSpPr>
          <p:nvPr>
            <p:ph sz="half" idx="1" hasCustomPrompt="1"/>
          </p:nvPr>
        </p:nvSpPr>
        <p:spPr>
          <a:xfrm>
            <a:off x="685800" y="1828800"/>
            <a:ext cx="5029200" cy="365760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3C341021-0770-D549-92F2-32C3DC2F0FF3}"/>
              </a:ext>
            </a:extLst>
          </p:cNvPr>
          <p:cNvSpPr>
            <a:spLocks noGrp="1"/>
          </p:cNvSpPr>
          <p:nvPr>
            <p:ph sz="half" idx="2" hasCustomPrompt="1"/>
          </p:nvPr>
        </p:nvSpPr>
        <p:spPr>
          <a:xfrm>
            <a:off x="6470904" y="1828800"/>
            <a:ext cx="5029200" cy="3657600"/>
          </a:xfrm>
          <a:prstGeom prst="rect">
            <a:avLst/>
          </a:prstGeom>
        </p:spPr>
        <p:txBody>
          <a:bodyPr>
            <a:normAutofit/>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5F780150-A964-C946-9AFD-851C5ADF4097}"/>
              </a:ext>
            </a:extLst>
          </p:cNvPr>
          <p:cNvCxnSpPr>
            <a:cxnSpLocks/>
          </p:cNvCxnSpPr>
          <p:nvPr userDrawn="1"/>
        </p:nvCxnSpPr>
        <p:spPr>
          <a:xfrm>
            <a:off x="685800" y="1371600"/>
            <a:ext cx="1081735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09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5613"/>
            <a:ext cx="10820400" cy="914400"/>
          </a:xfrm>
          <a:prstGeom prst="rect">
            <a:avLst/>
          </a:prstGeom>
        </p:spPr>
        <p:txBody>
          <a:bodyPr vert="horz" lIns="91440" tIns="45720" rIns="91440" bIns="45720" rtlCol="0" anchor="ctr">
            <a:normAutofit/>
          </a:bodyPr>
          <a:lstStyle/>
          <a:p>
            <a:r>
              <a:rPr lang="en-US" dirty="0"/>
              <a:t>Click to edit title</a:t>
            </a:r>
          </a:p>
        </p:txBody>
      </p:sp>
      <p:sp>
        <p:nvSpPr>
          <p:cNvPr id="5" name="Footer Placeholder 4"/>
          <p:cNvSpPr>
            <a:spLocks noGrp="1"/>
          </p:cNvSpPr>
          <p:nvPr>
            <p:ph type="ftr" sz="quarter" idx="3"/>
          </p:nvPr>
        </p:nvSpPr>
        <p:spPr>
          <a:xfrm>
            <a:off x="3990975" y="6035675"/>
            <a:ext cx="4114800" cy="365125"/>
          </a:xfrm>
          <a:prstGeom prst="rect">
            <a:avLst/>
          </a:prstGeom>
        </p:spPr>
        <p:txBody>
          <a:bodyPr vert="horz" lIns="91440" tIns="45720" rIns="91440" bIns="45720" rtlCol="0" anchor="ctr"/>
          <a:lstStyle>
            <a:lvl1pPr algn="ctr">
              <a:defRPr sz="800">
                <a:solidFill>
                  <a:schemeClr val="accent2"/>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763000" y="6035675"/>
            <a:ext cx="2743200" cy="365125"/>
          </a:xfrm>
          <a:prstGeom prst="rect">
            <a:avLst/>
          </a:prstGeom>
        </p:spPr>
        <p:txBody>
          <a:bodyPr vert="horz" lIns="91440" tIns="45720" rIns="91440" bIns="45720" rtlCol="0" anchor="ctr"/>
          <a:lstStyle>
            <a:lvl1pPr algn="r">
              <a:defRPr sz="800">
                <a:solidFill>
                  <a:schemeClr val="accent2"/>
                </a:solidFill>
                <a:latin typeface="Arial" panose="020B0604020202020204" pitchFamily="34" charset="0"/>
                <a:cs typeface="Arial" panose="020B0604020202020204" pitchFamily="34" charset="0"/>
              </a:defRPr>
            </a:lvl1pPr>
          </a:lstStyle>
          <a:p>
            <a:fld id="{59663368-760F-C146-A07A-338E074C9438}" type="slidenum">
              <a:rPr lang="en-US" smtClean="0"/>
              <a:pPr/>
              <a:t>‹#›</a:t>
            </a:fld>
            <a:endParaRPr lang="en-US" dirty="0"/>
          </a:p>
        </p:txBody>
      </p:sp>
      <p:sp>
        <p:nvSpPr>
          <p:cNvPr id="7" name="Text Placeholder 2">
            <a:extLst>
              <a:ext uri="{FF2B5EF4-FFF2-40B4-BE49-F238E27FC236}">
                <a16:creationId xmlns:a16="http://schemas.microsoft.com/office/drawing/2014/main" id="{53A4D7B8-28E7-7D4C-B0AF-6D065F410A5A}"/>
              </a:ext>
            </a:extLst>
          </p:cNvPr>
          <p:cNvSpPr>
            <a:spLocks noGrp="1"/>
          </p:cNvSpPr>
          <p:nvPr>
            <p:ph type="body" idx="1"/>
          </p:nvPr>
        </p:nvSpPr>
        <p:spPr>
          <a:xfrm>
            <a:off x="685800" y="1830387"/>
            <a:ext cx="10817352" cy="3657600"/>
          </a:xfrm>
          <a:prstGeom prst="rect">
            <a:avLst/>
          </a:prstGeom>
        </p:spPr>
        <p:txBody>
          <a:bodyPr vert="horz" lIns="91440" tIns="45720" rIns="91440" bIns="4572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5225BC43-B123-4A4F-8730-7BB57770898B}"/>
              </a:ext>
            </a:extLst>
          </p:cNvPr>
          <p:cNvPicPr>
            <a:picLocks noChangeAspect="1"/>
          </p:cNvPicPr>
          <p:nvPr userDrawn="1"/>
        </p:nvPicPr>
        <p:blipFill rotWithShape="1">
          <a:blip r:embed="rId29" cstate="print">
            <a:extLst>
              <a:ext uri="{28A0092B-C50C-407E-A947-70E740481C1C}">
                <a14:useLocalDpi xmlns:a14="http://schemas.microsoft.com/office/drawing/2010/main"/>
              </a:ext>
            </a:extLst>
          </a:blip>
          <a:srcRect/>
          <a:stretch/>
        </p:blipFill>
        <p:spPr>
          <a:xfrm>
            <a:off x="685800" y="5988050"/>
            <a:ext cx="2647950" cy="412750"/>
          </a:xfrm>
          <a:prstGeom prst="rect">
            <a:avLst/>
          </a:prstGeom>
        </p:spPr>
      </p:pic>
    </p:spTree>
    <p:extLst>
      <p:ext uri="{BB962C8B-B14F-4D97-AF65-F5344CB8AC3E}">
        <p14:creationId xmlns:p14="http://schemas.microsoft.com/office/powerpoint/2010/main" val="2375045803"/>
      </p:ext>
    </p:extLst>
  </p:cSld>
  <p:clrMap bg1="lt1" tx1="dk1" bg2="lt2" tx2="dk2" accent1="accent1" accent2="accent2" accent3="accent3" accent4="accent4" accent5="accent5" accent6="accent6" hlink="hlink" folHlink="folHlink"/>
  <p:sldLayoutIdLst>
    <p:sldLayoutId id="2147483765" r:id="rId1"/>
    <p:sldLayoutId id="2147483767" r:id="rId2"/>
    <p:sldLayoutId id="2147483785" r:id="rId3"/>
    <p:sldLayoutId id="2147483764" r:id="rId4"/>
    <p:sldLayoutId id="2147483794" r:id="rId5"/>
    <p:sldLayoutId id="2147483797" r:id="rId6"/>
    <p:sldLayoutId id="2147483780" r:id="rId7"/>
    <p:sldLayoutId id="2147483786" r:id="rId8"/>
    <p:sldLayoutId id="2147483774" r:id="rId9"/>
    <p:sldLayoutId id="2147483788" r:id="rId10"/>
    <p:sldLayoutId id="2147483795" r:id="rId11"/>
    <p:sldLayoutId id="2147483796" r:id="rId12"/>
    <p:sldLayoutId id="2147483771" r:id="rId13"/>
    <p:sldLayoutId id="2147483782" r:id="rId14"/>
    <p:sldLayoutId id="2147483779" r:id="rId15"/>
    <p:sldLayoutId id="2147483783" r:id="rId16"/>
    <p:sldLayoutId id="2147483784" r:id="rId17"/>
    <p:sldLayoutId id="2147483789" r:id="rId18"/>
    <p:sldLayoutId id="2147483790" r:id="rId19"/>
    <p:sldLayoutId id="2147483791" r:id="rId20"/>
    <p:sldLayoutId id="2147483792" r:id="rId21"/>
    <p:sldLayoutId id="2147483775" r:id="rId22"/>
    <p:sldLayoutId id="2147483776" r:id="rId23"/>
    <p:sldLayoutId id="2147483798" r:id="rId24"/>
    <p:sldLayoutId id="2147483787" r:id="rId25"/>
    <p:sldLayoutId id="2147483793" r:id="rId26"/>
    <p:sldLayoutId id="2147483799" r:id="rId27"/>
  </p:sldLayoutIdLst>
  <p:hf hdr="0" ftr="0" dt="0"/>
  <p:txStyles>
    <p:titleStyle>
      <a:lvl1pPr algn="l" defTabSz="914400" rtl="0" eaLnBrk="1" latinLnBrk="0" hangingPunct="1">
        <a:lnSpc>
          <a:spcPct val="90000"/>
        </a:lnSpc>
        <a:spcBef>
          <a:spcPct val="0"/>
        </a:spcBef>
        <a:buNone/>
        <a:defRPr sz="3600" kern="1200">
          <a:solidFill>
            <a:schemeClr val="tx2"/>
          </a:solidFill>
          <a:latin typeface="Arial" panose="020B0604020202020204" pitchFamily="34" charset="0"/>
          <a:ea typeface="+mj-ea"/>
          <a:cs typeface="Arial" panose="020B0604020202020204" pitchFamily="34" charset="0"/>
        </a:defRPr>
      </a:lvl1pPr>
    </p:titleStyle>
    <p:bodyStyle>
      <a:lvl1pPr marL="119063" marR="0" indent="-119063" algn="l" defTabSz="914400" rtl="0" eaLnBrk="1" fontAlgn="auto" latinLnBrk="0" hangingPunct="1">
        <a:lnSpc>
          <a:spcPct val="120000"/>
        </a:lnSpc>
        <a:spcBef>
          <a:spcPts val="600"/>
        </a:spcBef>
        <a:spcAft>
          <a:spcPts val="600"/>
        </a:spcAft>
        <a:buClr>
          <a:srgbClr val="B22624"/>
        </a:buClr>
        <a:buSzPct val="85000"/>
        <a:buFont typeface="Wingdings" pitchFamily="2" charset="2"/>
        <a:buChar char="§"/>
        <a:tabLst/>
        <a:defRPr sz="1200" kern="1200">
          <a:solidFill>
            <a:schemeClr val="tx2"/>
          </a:solidFill>
          <a:latin typeface="Arial" panose="020B0604020202020204" pitchFamily="34" charset="0"/>
          <a:ea typeface="+mn-ea"/>
          <a:cs typeface="Arial" panose="020B0604020202020204" pitchFamily="34" charset="0"/>
        </a:defRPr>
      </a:lvl1pPr>
      <a:lvl2pPr marL="349250" marR="0" indent="-109538" algn="l" defTabSz="914400" rtl="0" eaLnBrk="1" fontAlgn="auto" latinLnBrk="0" hangingPunct="1">
        <a:lnSpc>
          <a:spcPct val="120000"/>
        </a:lnSpc>
        <a:spcBef>
          <a:spcPts val="600"/>
        </a:spcBef>
        <a:spcAft>
          <a:spcPts val="600"/>
        </a:spcAft>
        <a:buClr>
          <a:srgbClr val="B22624"/>
        </a:buClr>
        <a:buSzPct val="85000"/>
        <a:buFont typeface="Wingdings" pitchFamily="2" charset="2"/>
        <a:buChar char="§"/>
        <a:tabLst/>
        <a:defRPr sz="1200" kern="1200">
          <a:solidFill>
            <a:schemeClr val="tx2"/>
          </a:solidFill>
          <a:latin typeface="Arial" panose="020B0604020202020204" pitchFamily="34" charset="0"/>
          <a:ea typeface="+mn-ea"/>
          <a:cs typeface="Arial" panose="020B0604020202020204" pitchFamily="34" charset="0"/>
        </a:defRPr>
      </a:lvl2pPr>
      <a:lvl3pPr marL="579438" marR="0" indent="-120650" algn="l" defTabSz="914400" rtl="0" eaLnBrk="1" fontAlgn="auto" latinLnBrk="0" hangingPunct="1">
        <a:lnSpc>
          <a:spcPct val="120000"/>
        </a:lnSpc>
        <a:spcBef>
          <a:spcPts val="600"/>
        </a:spcBef>
        <a:spcAft>
          <a:spcPts val="600"/>
        </a:spcAft>
        <a:buClr>
          <a:srgbClr val="B22624"/>
        </a:buClr>
        <a:buSzPct val="85000"/>
        <a:buFont typeface="Wingdings" pitchFamily="2" charset="2"/>
        <a:buChar char="§"/>
        <a:tabLst/>
        <a:defRPr sz="1200" kern="1200">
          <a:solidFill>
            <a:schemeClr val="tx2"/>
          </a:solidFill>
          <a:latin typeface="Arial" panose="020B0604020202020204" pitchFamily="34" charset="0"/>
          <a:ea typeface="+mn-ea"/>
          <a:cs typeface="Arial" panose="020B0604020202020204" pitchFamily="34" charset="0"/>
        </a:defRPr>
      </a:lvl3pPr>
      <a:lvl4pPr marL="809625" marR="0" indent="-120650" algn="l" defTabSz="914400" rtl="0" eaLnBrk="1" fontAlgn="auto" latinLnBrk="0" hangingPunct="1">
        <a:lnSpc>
          <a:spcPct val="120000"/>
        </a:lnSpc>
        <a:spcBef>
          <a:spcPts val="600"/>
        </a:spcBef>
        <a:spcAft>
          <a:spcPts val="600"/>
        </a:spcAft>
        <a:buClr>
          <a:srgbClr val="B22624"/>
        </a:buClr>
        <a:buSzPct val="85000"/>
        <a:buFont typeface="Wingdings" pitchFamily="2" charset="2"/>
        <a:buChar char="§"/>
        <a:tabLst/>
        <a:defRPr sz="1200" kern="1200">
          <a:solidFill>
            <a:schemeClr val="tx2"/>
          </a:solidFill>
          <a:latin typeface="Arial" panose="020B0604020202020204" pitchFamily="34" charset="0"/>
          <a:ea typeface="+mn-ea"/>
          <a:cs typeface="Arial" panose="020B0604020202020204" pitchFamily="34" charset="0"/>
        </a:defRPr>
      </a:lvl4pPr>
      <a:lvl5pPr marL="1028700" marR="0" indent="-109538" algn="l" defTabSz="914400" rtl="0" eaLnBrk="1" fontAlgn="auto" latinLnBrk="0" hangingPunct="1">
        <a:lnSpc>
          <a:spcPct val="120000"/>
        </a:lnSpc>
        <a:spcBef>
          <a:spcPts val="600"/>
        </a:spcBef>
        <a:spcAft>
          <a:spcPts val="600"/>
        </a:spcAft>
        <a:buClr>
          <a:srgbClr val="B22624"/>
        </a:buClr>
        <a:buSzPct val="85000"/>
        <a:buFont typeface="Wingdings" pitchFamily="2" charset="2"/>
        <a:buChar char="§"/>
        <a:tabLst/>
        <a:defRPr sz="12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scholar.google.com/scholar_case?case=11738238213643212718&amp;q=burbach+v+commissioner+of+internal+revenue&amp;hl=en&amp;as_sdt=400006" TargetMode="External"/><Relationship Id="rId2" Type="http://schemas.openxmlformats.org/officeDocument/2006/relationships/hyperlink" Target="https://www.taxpayeradvocate.irs.gov/wp-content/uploads/2020/08/ARC19_Volume1_MLI_07_FailureFilePenalty-.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rs.gov/newsroom/the-tax-gap" TargetMode="External"/><Relationship Id="rId2" Type="http://schemas.openxmlformats.org/officeDocument/2006/relationships/hyperlink" Target="https://www.irs.gov/pub/irs-news/reducing_the_tax_gap.pdf"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jpe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lrb.gov/news-outreach/news-story/nlrb-extends-time-for-submitting-comments-on-proposed-rule-concerning-the#:~:text=Under%20the%20proposed%20rule%20announced,and%20scheduling%2C%20hiring%20and%20discharge%2C" TargetMode="External"/><Relationship Id="rId2" Type="http://schemas.openxmlformats.org/officeDocument/2006/relationships/hyperlink" Target="https://www.nlrb.gov/news-outreach/news-story/nlrb-issues-notice-of-proposed-rulemaking-on-joint-employer-standar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rs.gov/pub/irs-wd/0017041.pdf" TargetMode="External"/><Relationship Id="rId2" Type="http://schemas.openxmlformats.org/officeDocument/2006/relationships/hyperlink" Target="https://www.irs.gov/pub/irs-wd/1347020.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supremecourt.gov/Search.aspx?FileName=/docket/docketfiles/html/public%5C19-248.htm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efte.twc.texas.gov/independent_contractor_tests.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efte.twc.texas.gov/independent_contractor_tests.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mvanderwilt@polsinelli.com" TargetMode="External"/><Relationship Id="rId2" Type="http://schemas.openxmlformats.org/officeDocument/2006/relationships/hyperlink" Target="mailto:htalavera@polsinelli.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rs.gov/pub/irs-prior/i109495c--2021.pdf" TargetMode="External"/><Relationship Id="rId2" Type="http://schemas.openxmlformats.org/officeDocument/2006/relationships/hyperlink" Target="https://www.irs.gov/irm/part20/irm_20-001-007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rs.gov/pub/irs-wd/201436049.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870958-655F-44C8-BF69-5139778FE2A5}"/>
              </a:ext>
            </a:extLst>
          </p:cNvPr>
          <p:cNvSpPr>
            <a:spLocks noGrp="1"/>
          </p:cNvSpPr>
          <p:nvPr>
            <p:ph type="ctrTitle"/>
          </p:nvPr>
        </p:nvSpPr>
        <p:spPr>
          <a:xfrm>
            <a:off x="956733" y="2017183"/>
            <a:ext cx="10156514" cy="2823633"/>
          </a:xfrm>
        </p:spPr>
        <p:txBody>
          <a:bodyPr>
            <a:normAutofit fontScale="90000"/>
          </a:bodyPr>
          <a:lstStyle/>
          <a:p>
            <a:pPr algn="ctr">
              <a:lnSpc>
                <a:spcPct val="105000"/>
              </a:lnSpc>
              <a:spcBef>
                <a:spcPct val="50000"/>
              </a:spcBef>
              <a:defRPr/>
            </a:pPr>
            <a:r>
              <a:rPr lang="en-US" sz="2400" b="1" dirty="0">
                <a:solidFill>
                  <a:schemeClr val="bg1"/>
                </a:solidFill>
                <a:latin typeface="+mj-lt"/>
                <a:cs typeface="Times New Roman" panose="02020603050405020304" pitchFamily="18" charset="0"/>
              </a:rPr>
              <a:t>Overlap Between ERISA and Internal Revenue Code &amp; Other Laws -</a:t>
            </a:r>
            <a:br>
              <a:rPr lang="en-US" sz="2400" b="1" dirty="0">
                <a:solidFill>
                  <a:schemeClr val="bg1"/>
                </a:solidFill>
                <a:latin typeface="+mj-lt"/>
                <a:cs typeface="Times New Roman" panose="02020603050405020304" pitchFamily="18" charset="0"/>
              </a:rPr>
            </a:br>
            <a:r>
              <a:rPr lang="en-US" sz="2400" b="1" dirty="0">
                <a:solidFill>
                  <a:schemeClr val="bg1"/>
                </a:solidFill>
                <a:latin typeface="+mj-lt"/>
                <a:cs typeface="Times New Roman" panose="02020603050405020304" pitchFamily="18" charset="0"/>
              </a:rPr>
              <a:t>Employee/Independent Contractor Challenges</a:t>
            </a:r>
            <a:br>
              <a:rPr lang="en-US" sz="2400" b="1" dirty="0">
                <a:solidFill>
                  <a:schemeClr val="bg1"/>
                </a:solidFill>
                <a:latin typeface="+mj-lt"/>
                <a:cs typeface="Times New Roman" panose="02020603050405020304" pitchFamily="18" charset="0"/>
              </a:rPr>
            </a:br>
            <a:br>
              <a:rPr lang="en-US" sz="2400" b="1" dirty="0">
                <a:solidFill>
                  <a:schemeClr val="bg1"/>
                </a:solidFill>
                <a:latin typeface="+mj-lt"/>
                <a:cs typeface="Times New Roman" panose="02020603050405020304" pitchFamily="18" charset="0"/>
              </a:rPr>
            </a:br>
            <a:r>
              <a:rPr lang="en-US" altLang="en-US" sz="2000" kern="800" dirty="0">
                <a:solidFill>
                  <a:schemeClr val="bg1"/>
                </a:solidFill>
                <a:latin typeface="+mj-lt"/>
                <a:cs typeface="Times New Roman" panose="02020603050405020304" pitchFamily="18" charset="0"/>
              </a:rPr>
              <a:t>April 21, 2023</a:t>
            </a:r>
            <a:br>
              <a:rPr lang="en-US" altLang="en-US" sz="2000" kern="800" dirty="0">
                <a:solidFill>
                  <a:schemeClr val="bg1"/>
                </a:solidFill>
                <a:latin typeface="+mj-lt"/>
                <a:cs typeface="Times New Roman" panose="02020603050405020304" pitchFamily="18" charset="0"/>
              </a:rPr>
            </a:br>
            <a:r>
              <a:rPr lang="en-US" altLang="en-US" sz="2000" kern="800" dirty="0">
                <a:solidFill>
                  <a:schemeClr val="bg1"/>
                </a:solidFill>
                <a:latin typeface="+mj-lt"/>
                <a:cs typeface="Times New Roman" panose="02020603050405020304" pitchFamily="18" charset="0"/>
              </a:rPr>
              <a:t>Fort Worth HR</a:t>
            </a:r>
            <a:br>
              <a:rPr lang="en-US" altLang="en-US" sz="2000" kern="800" dirty="0">
                <a:solidFill>
                  <a:schemeClr val="bg1"/>
                </a:solidFill>
                <a:latin typeface="+mj-lt"/>
                <a:cs typeface="Times New Roman" panose="02020603050405020304" pitchFamily="18" charset="0"/>
              </a:rPr>
            </a:br>
            <a:r>
              <a:rPr lang="en-US" altLang="en-US" sz="2000" kern="800" dirty="0">
                <a:solidFill>
                  <a:schemeClr val="bg1"/>
                </a:solidFill>
                <a:latin typeface="+mj-lt"/>
                <a:cs typeface="Times New Roman" panose="02020603050405020304" pitchFamily="18" charset="0"/>
              </a:rPr>
              <a:t>Employment Law Update Conference </a:t>
            </a:r>
            <a:br>
              <a:rPr lang="en-US" sz="2400" dirty="0">
                <a:latin typeface="+mn-lt"/>
                <a:cs typeface="Times New Roman" panose="02020603050405020304" pitchFamily="18" charset="0"/>
              </a:rPr>
            </a:br>
            <a:br>
              <a:rPr lang="en-US" altLang="en-US" sz="2400" dirty="0">
                <a:solidFill>
                  <a:schemeClr val="tx1"/>
                </a:solidFill>
                <a:latin typeface="+mj-lt"/>
                <a:cs typeface="Times New Roman" panose="02020603050405020304" pitchFamily="18" charset="0"/>
              </a:rPr>
            </a:br>
            <a:endParaRPr lang="en-US" sz="2400" dirty="0">
              <a:latin typeface="+mj-lt"/>
              <a:cs typeface="Times New Roman" panose="02020603050405020304" pitchFamily="18" charset="0"/>
            </a:endParaRPr>
          </a:p>
        </p:txBody>
      </p:sp>
      <p:sp>
        <p:nvSpPr>
          <p:cNvPr id="10" name="Subtitle 9">
            <a:extLst>
              <a:ext uri="{FF2B5EF4-FFF2-40B4-BE49-F238E27FC236}">
                <a16:creationId xmlns:a16="http://schemas.microsoft.com/office/drawing/2014/main" id="{B1C73A48-181D-474B-9646-D2C022DC381D}"/>
              </a:ext>
            </a:extLst>
          </p:cNvPr>
          <p:cNvSpPr>
            <a:spLocks noGrp="1"/>
          </p:cNvSpPr>
          <p:nvPr>
            <p:ph type="subTitle" idx="1"/>
          </p:nvPr>
        </p:nvSpPr>
        <p:spPr>
          <a:xfrm>
            <a:off x="685800" y="4572000"/>
            <a:ext cx="10771094" cy="1611086"/>
          </a:xfrm>
        </p:spPr>
        <p:txBody>
          <a:bodyPr>
            <a:normAutofit/>
          </a:bodyPr>
          <a:lstStyle/>
          <a:p>
            <a:pPr algn="l"/>
            <a:r>
              <a:rPr lang="en-US" sz="2000" i="0" kern="800" dirty="0">
                <a:latin typeface="+mj-lt"/>
                <a:cs typeface="Times New Roman" panose="02020603050405020304" pitchFamily="18" charset="0"/>
              </a:rPr>
              <a:t>Henry Talavera,  Shareholder, Polsinelli PC</a:t>
            </a:r>
            <a:br>
              <a:rPr lang="en-US" sz="2000" i="0" kern="800" dirty="0">
                <a:latin typeface="+mj-lt"/>
                <a:cs typeface="Times New Roman" panose="02020603050405020304" pitchFamily="18" charset="0"/>
              </a:rPr>
            </a:br>
            <a:r>
              <a:rPr lang="en-US" sz="2000" i="0" kern="800" dirty="0">
                <a:latin typeface="+mj-lt"/>
                <a:cs typeface="Times New Roman" panose="02020603050405020304" pitchFamily="18" charset="0"/>
              </a:rPr>
              <a:t>Meredith VanderWilt, Shareholder, Polsinelli PC</a:t>
            </a:r>
          </a:p>
        </p:txBody>
      </p:sp>
      <p:pic>
        <p:nvPicPr>
          <p:cNvPr id="2" name="Picture 1">
            <a:extLst>
              <a:ext uri="{FF2B5EF4-FFF2-40B4-BE49-F238E27FC236}">
                <a16:creationId xmlns:a16="http://schemas.microsoft.com/office/drawing/2014/main" id="{22CA24C2-3A48-444B-9B07-C6BD20438B8B}"/>
              </a:ext>
            </a:extLst>
          </p:cNvPr>
          <p:cNvPicPr>
            <a:picLocks noChangeAspect="1"/>
          </p:cNvPicPr>
          <p:nvPr/>
        </p:nvPicPr>
        <p:blipFill>
          <a:blip r:embed="rId3"/>
          <a:stretch>
            <a:fillRect/>
          </a:stretch>
        </p:blipFill>
        <p:spPr>
          <a:xfrm>
            <a:off x="9297987" y="4896921"/>
            <a:ext cx="2411413" cy="1443025"/>
          </a:xfrm>
          <a:prstGeom prst="rect">
            <a:avLst/>
          </a:prstGeom>
        </p:spPr>
      </p:pic>
    </p:spTree>
    <p:extLst>
      <p:ext uri="{BB962C8B-B14F-4D97-AF65-F5344CB8AC3E}">
        <p14:creationId xmlns:p14="http://schemas.microsoft.com/office/powerpoint/2010/main" val="4240842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type="body" sz="quarter" idx="13"/>
          </p:nvPr>
        </p:nvSpPr>
        <p:spPr>
          <a:xfrm>
            <a:off x="685800" y="1828799"/>
            <a:ext cx="10817352" cy="3948157"/>
          </a:xfrm>
        </p:spPr>
        <p:txBody>
          <a:bodyPr>
            <a:normAutofit/>
          </a:bodyPr>
          <a:lstStyle/>
          <a:p>
            <a:r>
              <a:rPr lang="en-US" altLang="en-US" sz="1600" dirty="0"/>
              <a:t>Worker misclassification is a high stakes issue</a:t>
            </a:r>
          </a:p>
          <a:p>
            <a:pPr lvl="1"/>
            <a:r>
              <a:rPr lang="en-US" altLang="en-US" sz="1600" dirty="0"/>
              <a:t>Heightened scrutiny has increased risks of misclassifying workers as ICs</a:t>
            </a:r>
          </a:p>
          <a:p>
            <a:pPr lvl="1"/>
            <a:r>
              <a:rPr lang="en-US" altLang="en-US" sz="1600" dirty="0"/>
              <a:t>Classification standards supersede contractual agreements</a:t>
            </a:r>
          </a:p>
          <a:p>
            <a:r>
              <a:rPr lang="en-US" altLang="en-US" sz="1600" dirty="0"/>
              <a:t>Misclassification can have steep costs</a:t>
            </a:r>
          </a:p>
          <a:p>
            <a:pPr lvl="1"/>
            <a:r>
              <a:rPr lang="en-US" altLang="en-US" sz="1600" dirty="0"/>
              <a:t>Penalties, litigation expenses, and settlements can escalate quickly</a:t>
            </a:r>
          </a:p>
          <a:p>
            <a:pPr lvl="1"/>
            <a:r>
              <a:rPr lang="en-US" altLang="en-US" sz="1600" dirty="0"/>
              <a:t>State and federal trend is moving ICs into employee status</a:t>
            </a:r>
          </a:p>
          <a:p>
            <a:r>
              <a:rPr lang="en-US" altLang="en-US" sz="1600" dirty="0"/>
              <a:t>Enforcement escalation at odds with social trend toward independent work style</a:t>
            </a:r>
          </a:p>
          <a:p>
            <a:pPr lvl="1"/>
            <a:r>
              <a:rPr lang="en-US" altLang="en-US" sz="1600" dirty="0"/>
              <a:t>Multiple parties can contest classification for a variety of reasons</a:t>
            </a:r>
          </a:p>
          <a:p>
            <a:pPr lvl="1"/>
            <a:r>
              <a:rPr lang="en-US" altLang="en-US" sz="1600" dirty="0"/>
              <a:t>Businesses caught in the middle</a:t>
            </a:r>
          </a:p>
        </p:txBody>
      </p:sp>
      <p:sp>
        <p:nvSpPr>
          <p:cNvPr id="5122" name="Title 1"/>
          <p:cNvSpPr>
            <a:spLocks noGrp="1"/>
          </p:cNvSpPr>
          <p:nvPr>
            <p:ph type="title"/>
          </p:nvPr>
        </p:nvSpPr>
        <p:spPr/>
        <p:txBody>
          <a:bodyPr>
            <a:normAutofit/>
          </a:bodyPr>
          <a:lstStyle/>
          <a:p>
            <a:r>
              <a:rPr lang="en-US" altLang="en-US" dirty="0"/>
              <a:t>Recognizing Misclassification Risk: Introduction</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type="body" sz="quarter" idx="13"/>
          </p:nvPr>
        </p:nvSpPr>
        <p:spPr>
          <a:xfrm>
            <a:off x="685800" y="1828799"/>
            <a:ext cx="10817352" cy="3948157"/>
          </a:xfrm>
        </p:spPr>
        <p:txBody>
          <a:bodyPr>
            <a:normAutofit fontScale="92500" lnSpcReduction="10000"/>
          </a:bodyPr>
          <a:lstStyle/>
          <a:p>
            <a:r>
              <a:rPr lang="en-US" sz="2400" i="1" dirty="0"/>
              <a:t>In Burbach v. Commissioner</a:t>
            </a:r>
            <a:r>
              <a:rPr lang="en-US" sz="2400" dirty="0"/>
              <a:t>, T.C. Memo 2019-17, “the IRS imposed failure to file penalties on the taxpayer (Mr. Burbach) and the taxpayer’s business (Burbach Aquatics Inc. or BAI, Inc.). 30 Both Mr. Burbach and BAI argued that their failure to file was due to their reliance on their tax professional and advice given by this professional. However, the court held that both Mr. Burbach’s and </a:t>
            </a:r>
            <a:r>
              <a:rPr lang="en-US" sz="2400" dirty="0" err="1"/>
              <a:t>BAI’s</a:t>
            </a:r>
            <a:r>
              <a:rPr lang="en-US" sz="2400" dirty="0"/>
              <a:t> reliance was unreasonable.” (Among other things, he set up a pension plan for himself as a self-employed director, which the IRS reclassified as wages).</a:t>
            </a:r>
          </a:p>
          <a:p>
            <a:r>
              <a:rPr lang="en-US" altLang="en-US" sz="1600" dirty="0">
                <a:hlinkClick r:id="rId2"/>
              </a:rPr>
              <a:t>https://www.taxpayeradvocate.irs.gov/wp-content/uploads/2020/08/ARC19_Volume1_MLI_07_FailureFilePenalty-.pdf</a:t>
            </a:r>
            <a:endParaRPr lang="en-US" altLang="en-US" sz="1600" dirty="0"/>
          </a:p>
          <a:p>
            <a:r>
              <a:rPr lang="en-US" altLang="en-US" sz="1600" dirty="0">
                <a:hlinkClick r:id="rId3"/>
              </a:rPr>
              <a:t>https://scholar.google.com/scholar_case?case=11738238213643212718&amp;q=burbach+v+commissioner+of+internal+revenue&amp;hl=en&amp;as_sdt=400006</a:t>
            </a:r>
            <a:endParaRPr lang="en-US" altLang="en-US" sz="1600" dirty="0"/>
          </a:p>
          <a:p>
            <a:endParaRPr lang="en-US" altLang="en-US" sz="1600" dirty="0"/>
          </a:p>
        </p:txBody>
      </p:sp>
      <p:sp>
        <p:nvSpPr>
          <p:cNvPr id="5122" name="Title 1"/>
          <p:cNvSpPr>
            <a:spLocks noGrp="1"/>
          </p:cNvSpPr>
          <p:nvPr>
            <p:ph type="title"/>
          </p:nvPr>
        </p:nvSpPr>
        <p:spPr/>
        <p:txBody>
          <a:bodyPr>
            <a:normAutofit/>
          </a:bodyPr>
          <a:lstStyle/>
          <a:p>
            <a:r>
              <a:rPr lang="en-US" altLang="en-US" dirty="0"/>
              <a:t>Recognizing Misclassification Risk: Introduction</a:t>
            </a:r>
          </a:p>
        </p:txBody>
      </p:sp>
    </p:spTree>
    <p:extLst>
      <p:ext uri="{BB962C8B-B14F-4D97-AF65-F5344CB8AC3E}">
        <p14:creationId xmlns:p14="http://schemas.microsoft.com/office/powerpoint/2010/main" val="412062714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type="body" sz="quarter" idx="13"/>
          </p:nvPr>
        </p:nvSpPr>
        <p:spPr/>
        <p:txBody>
          <a:bodyPr/>
          <a:lstStyle/>
          <a:p>
            <a:r>
              <a:rPr lang="en-US" altLang="en-US" sz="2400" dirty="0"/>
              <a:t>Do you have any Independent Contractors engaged at you organization that perform the same job duties as a current employee?</a:t>
            </a:r>
          </a:p>
          <a:p>
            <a:pPr lvl="1"/>
            <a:r>
              <a:rPr lang="en-US" altLang="en-US" sz="2400" dirty="0"/>
              <a:t>Yes</a:t>
            </a:r>
          </a:p>
          <a:p>
            <a:pPr lvl="1"/>
            <a:r>
              <a:rPr lang="en-US" altLang="en-US" sz="2400" dirty="0"/>
              <a:t>No</a:t>
            </a:r>
          </a:p>
        </p:txBody>
      </p:sp>
      <p:sp>
        <p:nvSpPr>
          <p:cNvPr id="6146" name="Title 1"/>
          <p:cNvSpPr>
            <a:spLocks noGrp="1"/>
          </p:cNvSpPr>
          <p:nvPr>
            <p:ph type="title"/>
          </p:nvPr>
        </p:nvSpPr>
        <p:spPr/>
        <p:txBody>
          <a:bodyPr/>
          <a:lstStyle/>
          <a:p>
            <a:r>
              <a:rPr lang="en-US" altLang="en-US" dirty="0"/>
              <a:t>Audience Question #1</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type="body" sz="quarter" idx="13"/>
          </p:nvPr>
        </p:nvSpPr>
        <p:spPr>
          <a:xfrm>
            <a:off x="1179320" y="1828800"/>
            <a:ext cx="5110385" cy="3905428"/>
          </a:xfrm>
        </p:spPr>
        <p:txBody>
          <a:bodyPr>
            <a:normAutofit/>
          </a:bodyPr>
          <a:lstStyle/>
          <a:p>
            <a:r>
              <a:rPr lang="en-US" altLang="en-US" sz="1600" dirty="0"/>
              <a:t>Most businesses have policies in place for engaging contingent talent</a:t>
            </a:r>
          </a:p>
          <a:p>
            <a:pPr lvl="1"/>
            <a:r>
              <a:rPr lang="en-US" altLang="en-US" sz="1600" dirty="0"/>
              <a:t>But almost never universally followed</a:t>
            </a:r>
          </a:p>
          <a:p>
            <a:r>
              <a:rPr lang="en-US" altLang="en-US" sz="1600" dirty="0"/>
              <a:t>Managers often work around engagement policies for many reasons:</a:t>
            </a:r>
          </a:p>
          <a:p>
            <a:pPr lvl="1"/>
            <a:r>
              <a:rPr lang="en-US" altLang="en-US" sz="1600" dirty="0"/>
              <a:t>Headcount freeze</a:t>
            </a:r>
          </a:p>
          <a:p>
            <a:pPr lvl="1"/>
            <a:r>
              <a:rPr lang="en-US" altLang="en-US" sz="1600" dirty="0"/>
              <a:t>Expedite project completion</a:t>
            </a:r>
          </a:p>
          <a:p>
            <a:pPr lvl="1"/>
            <a:r>
              <a:rPr lang="en-US" altLang="en-US" sz="1600" dirty="0"/>
              <a:t>Appeasing talent</a:t>
            </a:r>
          </a:p>
          <a:p>
            <a:r>
              <a:rPr lang="en-US" altLang="en-US" sz="1600" dirty="0"/>
              <a:t>Businesses should understand why managers are evading current policies</a:t>
            </a:r>
          </a:p>
        </p:txBody>
      </p:sp>
      <p:sp>
        <p:nvSpPr>
          <p:cNvPr id="7170" name="Title 1"/>
          <p:cNvSpPr>
            <a:spLocks noGrp="1"/>
          </p:cNvSpPr>
          <p:nvPr>
            <p:ph type="title"/>
          </p:nvPr>
        </p:nvSpPr>
        <p:spPr/>
        <p:txBody>
          <a:bodyPr/>
          <a:lstStyle/>
          <a:p>
            <a:r>
              <a:rPr lang="en-US" altLang="en-US" dirty="0"/>
              <a:t>Current Policies Aren’t Followed</a:t>
            </a:r>
          </a:p>
        </p:txBody>
      </p:sp>
      <p:grpSp>
        <p:nvGrpSpPr>
          <p:cNvPr id="9" name="Group 8">
            <a:extLst>
              <a:ext uri="{FF2B5EF4-FFF2-40B4-BE49-F238E27FC236}">
                <a16:creationId xmlns:a16="http://schemas.microsoft.com/office/drawing/2014/main" id="{A68C6BEB-C8A5-46A5-90F0-E569B3FB0C3D}"/>
              </a:ext>
            </a:extLst>
          </p:cNvPr>
          <p:cNvGrpSpPr/>
          <p:nvPr/>
        </p:nvGrpSpPr>
        <p:grpSpPr>
          <a:xfrm>
            <a:off x="685800" y="1830386"/>
            <a:ext cx="375998" cy="3743058"/>
            <a:chOff x="238125" y="1102519"/>
            <a:chExt cx="447675" cy="4456605"/>
          </a:xfrm>
        </p:grpSpPr>
        <p:sp>
          <p:nvSpPr>
            <p:cNvPr id="4" name="Rounded Rectangle 3"/>
            <p:cNvSpPr/>
            <p:nvPr/>
          </p:nvSpPr>
          <p:spPr bwMode="auto">
            <a:xfrm>
              <a:off x="238125" y="1102519"/>
              <a:ext cx="447675" cy="434837"/>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bg1"/>
                  </a:solidFill>
                </a:rPr>
                <a:t>1</a:t>
              </a:r>
            </a:p>
          </p:txBody>
        </p:sp>
        <p:sp>
          <p:nvSpPr>
            <p:cNvPr id="5" name="Rounded Rectangle 4"/>
            <p:cNvSpPr/>
            <p:nvPr/>
          </p:nvSpPr>
          <p:spPr bwMode="auto">
            <a:xfrm>
              <a:off x="238125" y="1615389"/>
              <a:ext cx="447675" cy="385168"/>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2</a:t>
              </a:r>
            </a:p>
          </p:txBody>
        </p:sp>
        <p:sp>
          <p:nvSpPr>
            <p:cNvPr id="6" name="Rounded Rectangle 5"/>
            <p:cNvSpPr/>
            <p:nvPr/>
          </p:nvSpPr>
          <p:spPr bwMode="auto">
            <a:xfrm>
              <a:off x="238125" y="2076315"/>
              <a:ext cx="447675" cy="34964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3</a:t>
              </a:r>
            </a:p>
          </p:txBody>
        </p:sp>
        <p:sp>
          <p:nvSpPr>
            <p:cNvPr id="14" name="Rounded Rectangle 13"/>
            <p:cNvSpPr/>
            <p:nvPr/>
          </p:nvSpPr>
          <p:spPr bwMode="auto">
            <a:xfrm>
              <a:off x="238125" y="2495554"/>
              <a:ext cx="447675" cy="367802"/>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4</a:t>
              </a:r>
            </a:p>
          </p:txBody>
        </p:sp>
        <p:sp>
          <p:nvSpPr>
            <p:cNvPr id="15" name="Rounded Rectangle 14"/>
            <p:cNvSpPr/>
            <p:nvPr/>
          </p:nvSpPr>
          <p:spPr bwMode="auto">
            <a:xfrm>
              <a:off x="238125" y="2932906"/>
              <a:ext cx="447675" cy="357983"/>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5</a:t>
              </a:r>
            </a:p>
          </p:txBody>
        </p:sp>
        <p:sp>
          <p:nvSpPr>
            <p:cNvPr id="16" name="Rounded Rectangle 15"/>
            <p:cNvSpPr/>
            <p:nvPr/>
          </p:nvSpPr>
          <p:spPr bwMode="auto">
            <a:xfrm>
              <a:off x="238125" y="3360439"/>
              <a:ext cx="447675" cy="354612"/>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6</a:t>
              </a:r>
            </a:p>
          </p:txBody>
        </p:sp>
        <p:sp>
          <p:nvSpPr>
            <p:cNvPr id="17" name="Rounded Rectangle 16"/>
            <p:cNvSpPr/>
            <p:nvPr/>
          </p:nvSpPr>
          <p:spPr bwMode="auto">
            <a:xfrm>
              <a:off x="238125" y="3787290"/>
              <a:ext cx="447675" cy="38516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7</a:t>
              </a:r>
            </a:p>
          </p:txBody>
        </p:sp>
        <p:sp>
          <p:nvSpPr>
            <p:cNvPr id="18" name="Rounded Rectangle 17"/>
            <p:cNvSpPr/>
            <p:nvPr/>
          </p:nvSpPr>
          <p:spPr bwMode="auto">
            <a:xfrm>
              <a:off x="238125" y="4242049"/>
              <a:ext cx="447675" cy="38516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8</a:t>
              </a:r>
            </a:p>
          </p:txBody>
        </p:sp>
        <p:sp>
          <p:nvSpPr>
            <p:cNvPr id="19" name="Rounded Rectangle 18"/>
            <p:cNvSpPr/>
            <p:nvPr/>
          </p:nvSpPr>
          <p:spPr bwMode="auto">
            <a:xfrm>
              <a:off x="238125" y="4696808"/>
              <a:ext cx="447675" cy="385167"/>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9</a:t>
              </a:r>
            </a:p>
          </p:txBody>
        </p:sp>
        <p:sp>
          <p:nvSpPr>
            <p:cNvPr id="20" name="Rounded Rectangle 19"/>
            <p:cNvSpPr/>
            <p:nvPr/>
          </p:nvSpPr>
          <p:spPr bwMode="auto">
            <a:xfrm>
              <a:off x="238125" y="5153769"/>
              <a:ext cx="447675" cy="405355"/>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lstStyle/>
            <a:p>
              <a:pPr algn="ctr">
                <a:defRPr/>
              </a:pPr>
              <a:r>
                <a:rPr lang="en-US" sz="1400" dirty="0">
                  <a:solidFill>
                    <a:schemeClr val="tx1">
                      <a:lumMod val="60000"/>
                      <a:lumOff val="40000"/>
                    </a:schemeClr>
                  </a:solidFill>
                </a:rPr>
                <a:t>10</a:t>
              </a:r>
            </a:p>
          </p:txBody>
        </p:sp>
      </p:grpSp>
      <p:pic>
        <p:nvPicPr>
          <p:cNvPr id="21" name="Picture 20">
            <a:extLst>
              <a:ext uri="{FF2B5EF4-FFF2-40B4-BE49-F238E27FC236}">
                <a16:creationId xmlns:a16="http://schemas.microsoft.com/office/drawing/2014/main" id="{4E1F3649-AB24-4F37-91FE-22C115464487}"/>
              </a:ext>
            </a:extLst>
          </p:cNvPr>
          <p:cNvPicPr>
            <a:picLocks noChangeAspect="1"/>
          </p:cNvPicPr>
          <p:nvPr/>
        </p:nvPicPr>
        <p:blipFill rotWithShape="1">
          <a:blip r:embed="rId2"/>
          <a:srcRect r="9592" b="-2"/>
          <a:stretch/>
        </p:blipFill>
        <p:spPr>
          <a:xfrm>
            <a:off x="6470904" y="1828800"/>
            <a:ext cx="5029200" cy="3657600"/>
          </a:xfrm>
          <a:prstGeom prst="rect">
            <a:avLst/>
          </a:prstGeom>
          <a:noFill/>
          <a:effec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F:\Stock Imagery\man-at-computer-small.jpg">
            <a:extLst>
              <a:ext uri="{FF2B5EF4-FFF2-40B4-BE49-F238E27FC236}">
                <a16:creationId xmlns:a16="http://schemas.microsoft.com/office/drawing/2014/main" id="{1645AA3B-37BA-485E-9B7A-A2E2641C72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25" b="6075"/>
          <a:stretch/>
        </p:blipFill>
        <p:spPr bwMode="auto">
          <a:xfrm>
            <a:off x="6470904" y="1828800"/>
            <a:ext cx="503224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C486EC3D-8221-4B1A-BB58-E531ADBA54A8}"/>
              </a:ext>
            </a:extLst>
          </p:cNvPr>
          <p:cNvSpPr>
            <a:spLocks noGrp="1"/>
          </p:cNvSpPr>
          <p:nvPr>
            <p:ph type="body" sz="quarter" idx="13"/>
          </p:nvPr>
        </p:nvSpPr>
        <p:spPr>
          <a:xfrm>
            <a:off x="1204957" y="1828799"/>
            <a:ext cx="5118932" cy="3931065"/>
          </a:xfrm>
        </p:spPr>
        <p:txBody>
          <a:bodyPr>
            <a:normAutofit lnSpcReduction="10000"/>
          </a:bodyPr>
          <a:lstStyle/>
          <a:p>
            <a:r>
              <a:rPr lang="en-US" altLang="en-US" sz="1800" dirty="0"/>
              <a:t>Worker sentiment is a significant factor in classification liability</a:t>
            </a:r>
          </a:p>
          <a:p>
            <a:pPr lvl="1"/>
            <a:r>
              <a:rPr lang="en-US" altLang="en-US" sz="1800" dirty="0"/>
              <a:t>IC agreement cannot protect employer from misclassification</a:t>
            </a:r>
          </a:p>
          <a:p>
            <a:r>
              <a:rPr lang="en-US" altLang="en-US" sz="1800" dirty="0"/>
              <a:t>Misclassification now focuses on lost tax and insurance revenue</a:t>
            </a:r>
          </a:p>
          <a:p>
            <a:r>
              <a:rPr lang="en-US" altLang="en-US" sz="1800" dirty="0"/>
              <a:t>Satisfied workers are less likely to challenge classification</a:t>
            </a:r>
          </a:p>
          <a:p>
            <a:r>
              <a:rPr lang="en-US" altLang="en-US" sz="1800" dirty="0"/>
              <a:t>Best practice: create engagement policies mindful of ICs’ needs</a:t>
            </a:r>
            <a:endParaRPr lang="en-US" sz="1800" dirty="0"/>
          </a:p>
        </p:txBody>
      </p:sp>
      <p:sp>
        <p:nvSpPr>
          <p:cNvPr id="2" name="Title 1">
            <a:extLst>
              <a:ext uri="{FF2B5EF4-FFF2-40B4-BE49-F238E27FC236}">
                <a16:creationId xmlns:a16="http://schemas.microsoft.com/office/drawing/2014/main" id="{17641CDA-ECDC-4117-B1C8-0BA6031E3DDD}"/>
              </a:ext>
            </a:extLst>
          </p:cNvPr>
          <p:cNvSpPr>
            <a:spLocks noGrp="1"/>
          </p:cNvSpPr>
          <p:nvPr>
            <p:ph type="title"/>
          </p:nvPr>
        </p:nvSpPr>
        <p:spPr/>
        <p:txBody>
          <a:bodyPr/>
          <a:lstStyle/>
          <a:p>
            <a:r>
              <a:rPr lang="en-US" altLang="en-US" dirty="0"/>
              <a:t>Independent Contractors (ICs) Are Disgruntled</a:t>
            </a:r>
            <a:endParaRPr lang="en-US" dirty="0"/>
          </a:p>
        </p:txBody>
      </p:sp>
      <p:grpSp>
        <p:nvGrpSpPr>
          <p:cNvPr id="18" name="Group 17">
            <a:extLst>
              <a:ext uri="{FF2B5EF4-FFF2-40B4-BE49-F238E27FC236}">
                <a16:creationId xmlns:a16="http://schemas.microsoft.com/office/drawing/2014/main" id="{57FDB90A-5FC2-4BDA-9660-C39CF19E2086}"/>
              </a:ext>
            </a:extLst>
          </p:cNvPr>
          <p:cNvGrpSpPr/>
          <p:nvPr/>
        </p:nvGrpSpPr>
        <p:grpSpPr>
          <a:xfrm>
            <a:off x="685800" y="1830386"/>
            <a:ext cx="375998" cy="3743058"/>
            <a:chOff x="238125" y="1102519"/>
            <a:chExt cx="447675" cy="4456605"/>
          </a:xfrm>
        </p:grpSpPr>
        <p:sp>
          <p:nvSpPr>
            <p:cNvPr id="19" name="Rounded Rectangle 3">
              <a:extLst>
                <a:ext uri="{FF2B5EF4-FFF2-40B4-BE49-F238E27FC236}">
                  <a16:creationId xmlns:a16="http://schemas.microsoft.com/office/drawing/2014/main" id="{9A08EE62-DA0A-431B-8839-2E26897C66C3}"/>
                </a:ext>
              </a:extLst>
            </p:cNvPr>
            <p:cNvSpPr/>
            <p:nvPr/>
          </p:nvSpPr>
          <p:spPr bwMode="auto">
            <a:xfrm>
              <a:off x="238125" y="1102519"/>
              <a:ext cx="447675" cy="434837"/>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1</a:t>
              </a:r>
            </a:p>
          </p:txBody>
        </p:sp>
        <p:sp>
          <p:nvSpPr>
            <p:cNvPr id="20" name="Rounded Rectangle 4">
              <a:extLst>
                <a:ext uri="{FF2B5EF4-FFF2-40B4-BE49-F238E27FC236}">
                  <a16:creationId xmlns:a16="http://schemas.microsoft.com/office/drawing/2014/main" id="{5539241A-A514-492D-9EFE-EC84ECB5A443}"/>
                </a:ext>
              </a:extLst>
            </p:cNvPr>
            <p:cNvSpPr/>
            <p:nvPr/>
          </p:nvSpPr>
          <p:spPr bwMode="auto">
            <a:xfrm>
              <a:off x="238125" y="1615389"/>
              <a:ext cx="447675" cy="385168"/>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bg1"/>
                  </a:solidFill>
                </a:rPr>
                <a:t>2</a:t>
              </a:r>
            </a:p>
          </p:txBody>
        </p:sp>
        <p:sp>
          <p:nvSpPr>
            <p:cNvPr id="21" name="Rounded Rectangle 5">
              <a:extLst>
                <a:ext uri="{FF2B5EF4-FFF2-40B4-BE49-F238E27FC236}">
                  <a16:creationId xmlns:a16="http://schemas.microsoft.com/office/drawing/2014/main" id="{C697C452-8644-4BF5-ACBF-BE25865F06E1}"/>
                </a:ext>
              </a:extLst>
            </p:cNvPr>
            <p:cNvSpPr/>
            <p:nvPr/>
          </p:nvSpPr>
          <p:spPr bwMode="auto">
            <a:xfrm>
              <a:off x="238125" y="2076315"/>
              <a:ext cx="447675" cy="34964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3</a:t>
              </a:r>
            </a:p>
          </p:txBody>
        </p:sp>
        <p:sp>
          <p:nvSpPr>
            <p:cNvPr id="22" name="Rounded Rectangle 13">
              <a:extLst>
                <a:ext uri="{FF2B5EF4-FFF2-40B4-BE49-F238E27FC236}">
                  <a16:creationId xmlns:a16="http://schemas.microsoft.com/office/drawing/2014/main" id="{B3843EB3-7204-425E-94E0-59B066D21D6C}"/>
                </a:ext>
              </a:extLst>
            </p:cNvPr>
            <p:cNvSpPr/>
            <p:nvPr/>
          </p:nvSpPr>
          <p:spPr bwMode="auto">
            <a:xfrm>
              <a:off x="238125" y="2495554"/>
              <a:ext cx="447675" cy="367802"/>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4</a:t>
              </a:r>
            </a:p>
          </p:txBody>
        </p:sp>
        <p:sp>
          <p:nvSpPr>
            <p:cNvPr id="23" name="Rounded Rectangle 14">
              <a:extLst>
                <a:ext uri="{FF2B5EF4-FFF2-40B4-BE49-F238E27FC236}">
                  <a16:creationId xmlns:a16="http://schemas.microsoft.com/office/drawing/2014/main" id="{FE0D760A-597A-43CE-9946-D3639BC407A6}"/>
                </a:ext>
              </a:extLst>
            </p:cNvPr>
            <p:cNvSpPr/>
            <p:nvPr/>
          </p:nvSpPr>
          <p:spPr bwMode="auto">
            <a:xfrm>
              <a:off x="238125" y="2932906"/>
              <a:ext cx="447675" cy="357983"/>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5</a:t>
              </a:r>
            </a:p>
          </p:txBody>
        </p:sp>
        <p:sp>
          <p:nvSpPr>
            <p:cNvPr id="24" name="Rounded Rectangle 15">
              <a:extLst>
                <a:ext uri="{FF2B5EF4-FFF2-40B4-BE49-F238E27FC236}">
                  <a16:creationId xmlns:a16="http://schemas.microsoft.com/office/drawing/2014/main" id="{B476A3CE-48A4-4B82-9642-AF3945455DBD}"/>
                </a:ext>
              </a:extLst>
            </p:cNvPr>
            <p:cNvSpPr/>
            <p:nvPr/>
          </p:nvSpPr>
          <p:spPr bwMode="auto">
            <a:xfrm>
              <a:off x="238125" y="3360439"/>
              <a:ext cx="447675" cy="354612"/>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6</a:t>
              </a:r>
            </a:p>
          </p:txBody>
        </p:sp>
        <p:sp>
          <p:nvSpPr>
            <p:cNvPr id="25" name="Rounded Rectangle 16">
              <a:extLst>
                <a:ext uri="{FF2B5EF4-FFF2-40B4-BE49-F238E27FC236}">
                  <a16:creationId xmlns:a16="http://schemas.microsoft.com/office/drawing/2014/main" id="{C2336E51-A058-4151-AB85-75ED9125CAA0}"/>
                </a:ext>
              </a:extLst>
            </p:cNvPr>
            <p:cNvSpPr/>
            <p:nvPr/>
          </p:nvSpPr>
          <p:spPr bwMode="auto">
            <a:xfrm>
              <a:off x="238125" y="3787290"/>
              <a:ext cx="447675" cy="38516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7</a:t>
              </a:r>
            </a:p>
          </p:txBody>
        </p:sp>
        <p:sp>
          <p:nvSpPr>
            <p:cNvPr id="26" name="Rounded Rectangle 17">
              <a:extLst>
                <a:ext uri="{FF2B5EF4-FFF2-40B4-BE49-F238E27FC236}">
                  <a16:creationId xmlns:a16="http://schemas.microsoft.com/office/drawing/2014/main" id="{B9DFBB0F-F290-4F38-A639-02AF5E3260DE}"/>
                </a:ext>
              </a:extLst>
            </p:cNvPr>
            <p:cNvSpPr/>
            <p:nvPr/>
          </p:nvSpPr>
          <p:spPr bwMode="auto">
            <a:xfrm>
              <a:off x="238125" y="4242049"/>
              <a:ext cx="447675" cy="38516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8</a:t>
              </a:r>
            </a:p>
          </p:txBody>
        </p:sp>
        <p:sp>
          <p:nvSpPr>
            <p:cNvPr id="27" name="Rounded Rectangle 18">
              <a:extLst>
                <a:ext uri="{FF2B5EF4-FFF2-40B4-BE49-F238E27FC236}">
                  <a16:creationId xmlns:a16="http://schemas.microsoft.com/office/drawing/2014/main" id="{C1E3A16E-F228-47FB-9838-E45E2473EAA4}"/>
                </a:ext>
              </a:extLst>
            </p:cNvPr>
            <p:cNvSpPr/>
            <p:nvPr/>
          </p:nvSpPr>
          <p:spPr bwMode="auto">
            <a:xfrm>
              <a:off x="238125" y="4696808"/>
              <a:ext cx="447675" cy="385167"/>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9</a:t>
              </a:r>
            </a:p>
          </p:txBody>
        </p:sp>
        <p:sp>
          <p:nvSpPr>
            <p:cNvPr id="28" name="Rounded Rectangle 19">
              <a:extLst>
                <a:ext uri="{FF2B5EF4-FFF2-40B4-BE49-F238E27FC236}">
                  <a16:creationId xmlns:a16="http://schemas.microsoft.com/office/drawing/2014/main" id="{40F51DCB-C419-443A-8F47-32E6752B06B8}"/>
                </a:ext>
              </a:extLst>
            </p:cNvPr>
            <p:cNvSpPr/>
            <p:nvPr/>
          </p:nvSpPr>
          <p:spPr bwMode="auto">
            <a:xfrm>
              <a:off x="238125" y="5153769"/>
              <a:ext cx="447675" cy="405355"/>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lstStyle/>
            <a:p>
              <a:pPr algn="ctr">
                <a:defRPr/>
              </a:pPr>
              <a:r>
                <a:rPr lang="en-US" sz="1400" dirty="0">
                  <a:solidFill>
                    <a:schemeClr val="tx1">
                      <a:lumMod val="60000"/>
                      <a:lumOff val="40000"/>
                    </a:schemeClr>
                  </a:solidFill>
                </a:rPr>
                <a:t>10</a:t>
              </a:r>
            </a:p>
          </p:txBody>
        </p:sp>
      </p:grpSp>
    </p:spTree>
    <p:extLst>
      <p:ext uri="{BB962C8B-B14F-4D97-AF65-F5344CB8AC3E}">
        <p14:creationId xmlns:p14="http://schemas.microsoft.com/office/powerpoint/2010/main" val="3033291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B85EB628-4A7E-4446-93AE-F42DE628A57B}"/>
              </a:ext>
            </a:extLst>
          </p:cNvPr>
          <p:cNvPicPr>
            <a:picLocks noChangeAspect="1" noChangeArrowheads="1"/>
          </p:cNvPicPr>
          <p:nvPr/>
        </p:nvPicPr>
        <p:blipFill rotWithShape="1">
          <a:blip r:embed="rId2"/>
          <a:srcRect l="8171"/>
          <a:stretch/>
        </p:blipFill>
        <p:spPr bwMode="auto">
          <a:xfrm>
            <a:off x="6470904" y="1827213"/>
            <a:ext cx="5035296" cy="3660774"/>
          </a:xfrm>
          <a:prstGeom prst="rect">
            <a:avLst/>
          </a:prstGeom>
          <a:noFill/>
          <a:ln>
            <a:noFill/>
          </a:ln>
          <a:effectLst/>
        </p:spPr>
      </p:pic>
      <p:sp>
        <p:nvSpPr>
          <p:cNvPr id="3" name="Content Placeholder 2">
            <a:extLst>
              <a:ext uri="{FF2B5EF4-FFF2-40B4-BE49-F238E27FC236}">
                <a16:creationId xmlns:a16="http://schemas.microsoft.com/office/drawing/2014/main" id="{97A01D7B-84F2-41CA-B10F-B749181F07D1}"/>
              </a:ext>
            </a:extLst>
          </p:cNvPr>
          <p:cNvSpPr>
            <a:spLocks noGrp="1"/>
          </p:cNvSpPr>
          <p:nvPr>
            <p:ph type="body" sz="quarter" idx="13"/>
          </p:nvPr>
        </p:nvSpPr>
        <p:spPr>
          <a:xfrm>
            <a:off x="1247686" y="1828799"/>
            <a:ext cx="5035296" cy="3879791"/>
          </a:xfrm>
        </p:spPr>
        <p:txBody>
          <a:bodyPr>
            <a:normAutofit fontScale="92500" lnSpcReduction="20000"/>
          </a:bodyPr>
          <a:lstStyle/>
          <a:p>
            <a:r>
              <a:rPr lang="en-US" altLang="en-US" sz="1800" dirty="0"/>
              <a:t>Might be biggest single source of classification audit activity</a:t>
            </a:r>
          </a:p>
          <a:p>
            <a:r>
              <a:rPr lang="en-US" altLang="en-US" sz="1800" dirty="0"/>
              <a:t>ICs sometimes file </a:t>
            </a:r>
          </a:p>
          <a:p>
            <a:pPr lvl="1"/>
            <a:r>
              <a:rPr lang="en-US" altLang="en-US" sz="1800" dirty="0"/>
              <a:t>unemployment applications with the state or</a:t>
            </a:r>
          </a:p>
          <a:p>
            <a:pPr lvl="1"/>
            <a:r>
              <a:rPr lang="en-US" altLang="en-US" sz="1800" dirty="0"/>
              <a:t>Form SS-8, Determination of Worker Status for Purposes of Federal Employment Taxes and Income Tax Withholding with the IRS</a:t>
            </a:r>
          </a:p>
          <a:p>
            <a:r>
              <a:rPr lang="en-US" altLang="en-US" sz="1800" dirty="0"/>
              <a:t>If state reclassifies, employer must pay unemployment</a:t>
            </a:r>
          </a:p>
          <a:p>
            <a:pPr lvl="1"/>
            <a:r>
              <a:rPr lang="en-US" altLang="en-US" sz="1800" dirty="0"/>
              <a:t>Further investigation may follow, sometimes leading to widespread reclassifications</a:t>
            </a:r>
            <a:endParaRPr lang="en-US" sz="1800" dirty="0"/>
          </a:p>
        </p:txBody>
      </p:sp>
      <p:sp>
        <p:nvSpPr>
          <p:cNvPr id="2" name="Title 1">
            <a:extLst>
              <a:ext uri="{FF2B5EF4-FFF2-40B4-BE49-F238E27FC236}">
                <a16:creationId xmlns:a16="http://schemas.microsoft.com/office/drawing/2014/main" id="{B8B9B469-0455-48AD-969B-001EE31A0B00}"/>
              </a:ext>
            </a:extLst>
          </p:cNvPr>
          <p:cNvSpPr>
            <a:spLocks noGrp="1"/>
          </p:cNvSpPr>
          <p:nvPr>
            <p:ph type="title"/>
          </p:nvPr>
        </p:nvSpPr>
        <p:spPr/>
        <p:txBody>
          <a:bodyPr/>
          <a:lstStyle/>
          <a:p>
            <a:r>
              <a:rPr lang="en-US" altLang="en-US" dirty="0"/>
              <a:t>ICs File for Unemployment Benefits</a:t>
            </a:r>
            <a:endParaRPr lang="en-US" dirty="0"/>
          </a:p>
        </p:txBody>
      </p:sp>
      <p:grpSp>
        <p:nvGrpSpPr>
          <p:cNvPr id="17" name="Group 16">
            <a:extLst>
              <a:ext uri="{FF2B5EF4-FFF2-40B4-BE49-F238E27FC236}">
                <a16:creationId xmlns:a16="http://schemas.microsoft.com/office/drawing/2014/main" id="{BF8841CB-F44F-46EA-B8B0-02E15B998B69}"/>
              </a:ext>
            </a:extLst>
          </p:cNvPr>
          <p:cNvGrpSpPr/>
          <p:nvPr/>
        </p:nvGrpSpPr>
        <p:grpSpPr>
          <a:xfrm>
            <a:off x="685800" y="1830386"/>
            <a:ext cx="375998" cy="3743058"/>
            <a:chOff x="238125" y="1102519"/>
            <a:chExt cx="447675" cy="4456605"/>
          </a:xfrm>
        </p:grpSpPr>
        <p:sp>
          <p:nvSpPr>
            <p:cNvPr id="18" name="Rounded Rectangle 3">
              <a:extLst>
                <a:ext uri="{FF2B5EF4-FFF2-40B4-BE49-F238E27FC236}">
                  <a16:creationId xmlns:a16="http://schemas.microsoft.com/office/drawing/2014/main" id="{0711B92A-D3F7-42E2-8F40-7D6A6F35AD2D}"/>
                </a:ext>
              </a:extLst>
            </p:cNvPr>
            <p:cNvSpPr/>
            <p:nvPr/>
          </p:nvSpPr>
          <p:spPr bwMode="auto">
            <a:xfrm>
              <a:off x="238125" y="1102519"/>
              <a:ext cx="447675" cy="434837"/>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1</a:t>
              </a:r>
            </a:p>
          </p:txBody>
        </p:sp>
        <p:sp>
          <p:nvSpPr>
            <p:cNvPr id="19" name="Rounded Rectangle 4">
              <a:extLst>
                <a:ext uri="{FF2B5EF4-FFF2-40B4-BE49-F238E27FC236}">
                  <a16:creationId xmlns:a16="http://schemas.microsoft.com/office/drawing/2014/main" id="{04C1F244-3A85-480F-9082-614A11B7DC02}"/>
                </a:ext>
              </a:extLst>
            </p:cNvPr>
            <p:cNvSpPr/>
            <p:nvPr/>
          </p:nvSpPr>
          <p:spPr bwMode="auto">
            <a:xfrm>
              <a:off x="238125" y="1615389"/>
              <a:ext cx="447675" cy="385168"/>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2</a:t>
              </a:r>
            </a:p>
          </p:txBody>
        </p:sp>
        <p:sp>
          <p:nvSpPr>
            <p:cNvPr id="20" name="Rounded Rectangle 5">
              <a:extLst>
                <a:ext uri="{FF2B5EF4-FFF2-40B4-BE49-F238E27FC236}">
                  <a16:creationId xmlns:a16="http://schemas.microsoft.com/office/drawing/2014/main" id="{D3E2BD6E-0E42-49A9-AC99-2AE600D776AF}"/>
                </a:ext>
              </a:extLst>
            </p:cNvPr>
            <p:cNvSpPr/>
            <p:nvPr/>
          </p:nvSpPr>
          <p:spPr bwMode="auto">
            <a:xfrm>
              <a:off x="238125" y="2076315"/>
              <a:ext cx="447675" cy="349646"/>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bg1"/>
                  </a:solidFill>
                </a:rPr>
                <a:t>3</a:t>
              </a:r>
            </a:p>
          </p:txBody>
        </p:sp>
        <p:sp>
          <p:nvSpPr>
            <p:cNvPr id="21" name="Rounded Rectangle 13">
              <a:extLst>
                <a:ext uri="{FF2B5EF4-FFF2-40B4-BE49-F238E27FC236}">
                  <a16:creationId xmlns:a16="http://schemas.microsoft.com/office/drawing/2014/main" id="{FB82BAE6-7C01-4EA6-A705-529AF9A2CCE4}"/>
                </a:ext>
              </a:extLst>
            </p:cNvPr>
            <p:cNvSpPr/>
            <p:nvPr/>
          </p:nvSpPr>
          <p:spPr bwMode="auto">
            <a:xfrm>
              <a:off x="238125" y="2495554"/>
              <a:ext cx="447675" cy="367802"/>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4</a:t>
              </a:r>
            </a:p>
          </p:txBody>
        </p:sp>
        <p:sp>
          <p:nvSpPr>
            <p:cNvPr id="22" name="Rounded Rectangle 14">
              <a:extLst>
                <a:ext uri="{FF2B5EF4-FFF2-40B4-BE49-F238E27FC236}">
                  <a16:creationId xmlns:a16="http://schemas.microsoft.com/office/drawing/2014/main" id="{7F448EA9-B2BC-47C7-B855-4BB9A2407DFF}"/>
                </a:ext>
              </a:extLst>
            </p:cNvPr>
            <p:cNvSpPr/>
            <p:nvPr/>
          </p:nvSpPr>
          <p:spPr bwMode="auto">
            <a:xfrm>
              <a:off x="238125" y="2932906"/>
              <a:ext cx="447675" cy="357983"/>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5</a:t>
              </a:r>
            </a:p>
          </p:txBody>
        </p:sp>
        <p:sp>
          <p:nvSpPr>
            <p:cNvPr id="23" name="Rounded Rectangle 15">
              <a:extLst>
                <a:ext uri="{FF2B5EF4-FFF2-40B4-BE49-F238E27FC236}">
                  <a16:creationId xmlns:a16="http://schemas.microsoft.com/office/drawing/2014/main" id="{A0B69FA4-4DAB-4A7D-BC44-404A3655D007}"/>
                </a:ext>
              </a:extLst>
            </p:cNvPr>
            <p:cNvSpPr/>
            <p:nvPr/>
          </p:nvSpPr>
          <p:spPr bwMode="auto">
            <a:xfrm>
              <a:off x="238125" y="3360439"/>
              <a:ext cx="447675" cy="354612"/>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6</a:t>
              </a:r>
            </a:p>
          </p:txBody>
        </p:sp>
        <p:sp>
          <p:nvSpPr>
            <p:cNvPr id="24" name="Rounded Rectangle 16">
              <a:extLst>
                <a:ext uri="{FF2B5EF4-FFF2-40B4-BE49-F238E27FC236}">
                  <a16:creationId xmlns:a16="http://schemas.microsoft.com/office/drawing/2014/main" id="{231CFFFD-9F4F-4801-ACD2-9CFD1874D050}"/>
                </a:ext>
              </a:extLst>
            </p:cNvPr>
            <p:cNvSpPr/>
            <p:nvPr/>
          </p:nvSpPr>
          <p:spPr bwMode="auto">
            <a:xfrm>
              <a:off x="238125" y="3787290"/>
              <a:ext cx="447675" cy="38516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7</a:t>
              </a:r>
            </a:p>
          </p:txBody>
        </p:sp>
        <p:sp>
          <p:nvSpPr>
            <p:cNvPr id="25" name="Rounded Rectangle 17">
              <a:extLst>
                <a:ext uri="{FF2B5EF4-FFF2-40B4-BE49-F238E27FC236}">
                  <a16:creationId xmlns:a16="http://schemas.microsoft.com/office/drawing/2014/main" id="{A63EFFBE-75F9-40DA-BBE4-607DB473F920}"/>
                </a:ext>
              </a:extLst>
            </p:cNvPr>
            <p:cNvSpPr/>
            <p:nvPr/>
          </p:nvSpPr>
          <p:spPr bwMode="auto">
            <a:xfrm>
              <a:off x="238125" y="4242049"/>
              <a:ext cx="447675" cy="38516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8</a:t>
              </a:r>
            </a:p>
          </p:txBody>
        </p:sp>
        <p:sp>
          <p:nvSpPr>
            <p:cNvPr id="26" name="Rounded Rectangle 18">
              <a:extLst>
                <a:ext uri="{FF2B5EF4-FFF2-40B4-BE49-F238E27FC236}">
                  <a16:creationId xmlns:a16="http://schemas.microsoft.com/office/drawing/2014/main" id="{98B405E5-C6C0-447E-8C24-67729A39B77A}"/>
                </a:ext>
              </a:extLst>
            </p:cNvPr>
            <p:cNvSpPr/>
            <p:nvPr/>
          </p:nvSpPr>
          <p:spPr bwMode="auto">
            <a:xfrm>
              <a:off x="238125" y="4696808"/>
              <a:ext cx="447675" cy="385167"/>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9</a:t>
              </a:r>
            </a:p>
          </p:txBody>
        </p:sp>
        <p:sp>
          <p:nvSpPr>
            <p:cNvPr id="27" name="Rounded Rectangle 19">
              <a:extLst>
                <a:ext uri="{FF2B5EF4-FFF2-40B4-BE49-F238E27FC236}">
                  <a16:creationId xmlns:a16="http://schemas.microsoft.com/office/drawing/2014/main" id="{EF4D1E93-BEB7-4C94-B820-6A2F08DC4F63}"/>
                </a:ext>
              </a:extLst>
            </p:cNvPr>
            <p:cNvSpPr/>
            <p:nvPr/>
          </p:nvSpPr>
          <p:spPr bwMode="auto">
            <a:xfrm>
              <a:off x="238125" y="5153769"/>
              <a:ext cx="447675" cy="405355"/>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lstStyle/>
            <a:p>
              <a:pPr algn="ctr">
                <a:defRPr/>
              </a:pPr>
              <a:r>
                <a:rPr lang="en-US" sz="1400" dirty="0">
                  <a:solidFill>
                    <a:schemeClr val="tx1">
                      <a:lumMod val="60000"/>
                      <a:lumOff val="40000"/>
                    </a:schemeClr>
                  </a:solidFill>
                </a:rPr>
                <a:t>10</a:t>
              </a:r>
            </a:p>
          </p:txBody>
        </p:sp>
      </p:grpSp>
    </p:spTree>
    <p:extLst>
      <p:ext uri="{BB962C8B-B14F-4D97-AF65-F5344CB8AC3E}">
        <p14:creationId xmlns:p14="http://schemas.microsoft.com/office/powerpoint/2010/main" val="11806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01D7B-84F2-41CA-B10F-B749181F07D1}"/>
              </a:ext>
            </a:extLst>
          </p:cNvPr>
          <p:cNvSpPr>
            <a:spLocks noGrp="1"/>
          </p:cNvSpPr>
          <p:nvPr>
            <p:ph type="body" sz="quarter" idx="13"/>
          </p:nvPr>
        </p:nvSpPr>
        <p:spPr>
          <a:xfrm>
            <a:off x="1243584" y="1828799"/>
            <a:ext cx="7448549" cy="3933825"/>
          </a:xfrm>
        </p:spPr>
        <p:txBody>
          <a:bodyPr>
            <a:normAutofit fontScale="85000" lnSpcReduction="20000"/>
          </a:bodyPr>
          <a:lstStyle/>
          <a:p>
            <a:r>
              <a:rPr lang="en-US" altLang="en-US" sz="2000" dirty="0"/>
              <a:t>“Tax Gap” exceeded $345 billion in 2001</a:t>
            </a:r>
          </a:p>
          <a:p>
            <a:pPr lvl="1"/>
            <a:r>
              <a:rPr lang="en-US" altLang="en-US" sz="2000" dirty="0">
                <a:hlinkClick r:id="rId2"/>
              </a:rPr>
              <a:t>https://www.irs.gov/pub/irs-news/reducing_the_tax_gap.pdf</a:t>
            </a:r>
            <a:endParaRPr lang="en-US" altLang="en-US" sz="2000" dirty="0"/>
          </a:p>
          <a:p>
            <a:pPr lvl="1"/>
            <a:r>
              <a:rPr lang="en-US" altLang="en-US" sz="2000" dirty="0"/>
              <a:t>Increased to about $496 billion through 2016.</a:t>
            </a:r>
          </a:p>
          <a:p>
            <a:pPr lvl="2"/>
            <a:r>
              <a:rPr lang="en-US" altLang="en-US" sz="2000" dirty="0">
                <a:hlinkClick r:id="rId3"/>
              </a:rPr>
              <a:t>https://www.irs.gov/newsroom/the-tax-gap</a:t>
            </a:r>
            <a:endParaRPr lang="en-US" altLang="en-US" sz="2000" dirty="0"/>
          </a:p>
          <a:p>
            <a:pPr lvl="1"/>
            <a:r>
              <a:rPr lang="en-US" altLang="en-US" sz="2000" dirty="0"/>
              <a:t>Attributed in part to independent workers and small companies</a:t>
            </a:r>
          </a:p>
          <a:p>
            <a:r>
              <a:rPr lang="en-US" altLang="en-US" sz="2000" dirty="0"/>
              <a:t>ICs must make quarterly tax estimates</a:t>
            </a:r>
          </a:p>
          <a:p>
            <a:pPr lvl="1"/>
            <a:r>
              <a:rPr lang="en-US" altLang="en-US" sz="2000" dirty="0"/>
              <a:t>Many do not pay or underpay</a:t>
            </a:r>
          </a:p>
          <a:p>
            <a:pPr lvl="1"/>
            <a:r>
              <a:rPr lang="en-US" altLang="en-US" sz="2000" dirty="0"/>
              <a:t>Tax cheats are red flags and risk magnets</a:t>
            </a:r>
          </a:p>
          <a:p>
            <a:r>
              <a:rPr lang="en-US" altLang="en-US" sz="2000" dirty="0"/>
              <a:t>Be suspicious of IC relationships where you suspect worker wants IC status to avoid taxes</a:t>
            </a:r>
            <a:endParaRPr lang="en-US" sz="2000" dirty="0"/>
          </a:p>
        </p:txBody>
      </p:sp>
      <p:sp>
        <p:nvSpPr>
          <p:cNvPr id="2" name="Title 1">
            <a:extLst>
              <a:ext uri="{FF2B5EF4-FFF2-40B4-BE49-F238E27FC236}">
                <a16:creationId xmlns:a16="http://schemas.microsoft.com/office/drawing/2014/main" id="{B8B9B469-0455-48AD-969B-001EE31A0B00}"/>
              </a:ext>
            </a:extLst>
          </p:cNvPr>
          <p:cNvSpPr>
            <a:spLocks noGrp="1"/>
          </p:cNvSpPr>
          <p:nvPr>
            <p:ph type="title"/>
          </p:nvPr>
        </p:nvSpPr>
        <p:spPr/>
        <p:txBody>
          <a:bodyPr>
            <a:normAutofit/>
          </a:bodyPr>
          <a:lstStyle/>
          <a:p>
            <a:r>
              <a:rPr lang="en-US" altLang="en-US" dirty="0"/>
              <a:t>ICs May Not Be Reporting Taxes Properly</a:t>
            </a:r>
            <a:endParaRPr lang="en-US" dirty="0"/>
          </a:p>
        </p:txBody>
      </p:sp>
      <p:pic>
        <p:nvPicPr>
          <p:cNvPr id="14" name="Picture 2">
            <a:extLst>
              <a:ext uri="{FF2B5EF4-FFF2-40B4-BE49-F238E27FC236}">
                <a16:creationId xmlns:a16="http://schemas.microsoft.com/office/drawing/2014/main" id="{AFDA36B1-91BD-40C3-BF9F-83AA16EA5B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7755" y="1828800"/>
            <a:ext cx="2898445" cy="373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a:extLst>
              <a:ext uri="{FF2B5EF4-FFF2-40B4-BE49-F238E27FC236}">
                <a16:creationId xmlns:a16="http://schemas.microsoft.com/office/drawing/2014/main" id="{5667D89A-7E45-4F18-8841-55A623EE1C40}"/>
              </a:ext>
            </a:extLst>
          </p:cNvPr>
          <p:cNvGrpSpPr/>
          <p:nvPr/>
        </p:nvGrpSpPr>
        <p:grpSpPr>
          <a:xfrm>
            <a:off x="685800" y="1830386"/>
            <a:ext cx="375998" cy="3743058"/>
            <a:chOff x="238125" y="1102519"/>
            <a:chExt cx="447675" cy="4456605"/>
          </a:xfrm>
        </p:grpSpPr>
        <p:sp>
          <p:nvSpPr>
            <p:cNvPr id="19" name="Rounded Rectangle 3">
              <a:extLst>
                <a:ext uri="{FF2B5EF4-FFF2-40B4-BE49-F238E27FC236}">
                  <a16:creationId xmlns:a16="http://schemas.microsoft.com/office/drawing/2014/main" id="{70CAFB45-CACA-4A7C-A80B-3D2DFE04364B}"/>
                </a:ext>
              </a:extLst>
            </p:cNvPr>
            <p:cNvSpPr/>
            <p:nvPr/>
          </p:nvSpPr>
          <p:spPr bwMode="auto">
            <a:xfrm>
              <a:off x="238125" y="1102519"/>
              <a:ext cx="447675" cy="434837"/>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1</a:t>
              </a:r>
            </a:p>
          </p:txBody>
        </p:sp>
        <p:sp>
          <p:nvSpPr>
            <p:cNvPr id="20" name="Rounded Rectangle 4">
              <a:extLst>
                <a:ext uri="{FF2B5EF4-FFF2-40B4-BE49-F238E27FC236}">
                  <a16:creationId xmlns:a16="http://schemas.microsoft.com/office/drawing/2014/main" id="{D9D0D9AD-B7F7-4357-A4D4-50F81D56BDC6}"/>
                </a:ext>
              </a:extLst>
            </p:cNvPr>
            <p:cNvSpPr/>
            <p:nvPr/>
          </p:nvSpPr>
          <p:spPr bwMode="auto">
            <a:xfrm>
              <a:off x="238125" y="1615389"/>
              <a:ext cx="447675" cy="385168"/>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2</a:t>
              </a:r>
            </a:p>
          </p:txBody>
        </p:sp>
        <p:sp>
          <p:nvSpPr>
            <p:cNvPr id="21" name="Rounded Rectangle 5">
              <a:extLst>
                <a:ext uri="{FF2B5EF4-FFF2-40B4-BE49-F238E27FC236}">
                  <a16:creationId xmlns:a16="http://schemas.microsoft.com/office/drawing/2014/main" id="{40B5B007-2899-447F-9020-DED7D2F00737}"/>
                </a:ext>
              </a:extLst>
            </p:cNvPr>
            <p:cNvSpPr/>
            <p:nvPr/>
          </p:nvSpPr>
          <p:spPr bwMode="auto">
            <a:xfrm>
              <a:off x="238125" y="2076315"/>
              <a:ext cx="447675" cy="34964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3</a:t>
              </a:r>
            </a:p>
          </p:txBody>
        </p:sp>
        <p:sp>
          <p:nvSpPr>
            <p:cNvPr id="22" name="Rounded Rectangle 13">
              <a:extLst>
                <a:ext uri="{FF2B5EF4-FFF2-40B4-BE49-F238E27FC236}">
                  <a16:creationId xmlns:a16="http://schemas.microsoft.com/office/drawing/2014/main" id="{854BB046-7A77-431D-AE90-E685FFD90A1F}"/>
                </a:ext>
              </a:extLst>
            </p:cNvPr>
            <p:cNvSpPr/>
            <p:nvPr/>
          </p:nvSpPr>
          <p:spPr bwMode="auto">
            <a:xfrm>
              <a:off x="238125" y="2495554"/>
              <a:ext cx="447675" cy="367802"/>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bg1"/>
                  </a:solidFill>
                </a:rPr>
                <a:t>4</a:t>
              </a:r>
            </a:p>
          </p:txBody>
        </p:sp>
        <p:sp>
          <p:nvSpPr>
            <p:cNvPr id="23" name="Rounded Rectangle 14">
              <a:extLst>
                <a:ext uri="{FF2B5EF4-FFF2-40B4-BE49-F238E27FC236}">
                  <a16:creationId xmlns:a16="http://schemas.microsoft.com/office/drawing/2014/main" id="{1CFA29BD-8A26-44A7-9F1D-BC1C88737A42}"/>
                </a:ext>
              </a:extLst>
            </p:cNvPr>
            <p:cNvSpPr/>
            <p:nvPr/>
          </p:nvSpPr>
          <p:spPr bwMode="auto">
            <a:xfrm>
              <a:off x="238125" y="2932906"/>
              <a:ext cx="447675" cy="357983"/>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5</a:t>
              </a:r>
            </a:p>
          </p:txBody>
        </p:sp>
        <p:sp>
          <p:nvSpPr>
            <p:cNvPr id="24" name="Rounded Rectangle 15">
              <a:extLst>
                <a:ext uri="{FF2B5EF4-FFF2-40B4-BE49-F238E27FC236}">
                  <a16:creationId xmlns:a16="http://schemas.microsoft.com/office/drawing/2014/main" id="{553465FC-7E28-48C1-9CF5-F079B858277C}"/>
                </a:ext>
              </a:extLst>
            </p:cNvPr>
            <p:cNvSpPr/>
            <p:nvPr/>
          </p:nvSpPr>
          <p:spPr bwMode="auto">
            <a:xfrm>
              <a:off x="238125" y="3360439"/>
              <a:ext cx="447675" cy="354612"/>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6</a:t>
              </a:r>
            </a:p>
          </p:txBody>
        </p:sp>
        <p:sp>
          <p:nvSpPr>
            <p:cNvPr id="25" name="Rounded Rectangle 16">
              <a:extLst>
                <a:ext uri="{FF2B5EF4-FFF2-40B4-BE49-F238E27FC236}">
                  <a16:creationId xmlns:a16="http://schemas.microsoft.com/office/drawing/2014/main" id="{820EDC7C-851E-4A6E-BF0C-D320C670D15F}"/>
                </a:ext>
              </a:extLst>
            </p:cNvPr>
            <p:cNvSpPr/>
            <p:nvPr/>
          </p:nvSpPr>
          <p:spPr bwMode="auto">
            <a:xfrm>
              <a:off x="238125" y="3787290"/>
              <a:ext cx="447675" cy="38516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7</a:t>
              </a:r>
            </a:p>
          </p:txBody>
        </p:sp>
        <p:sp>
          <p:nvSpPr>
            <p:cNvPr id="26" name="Rounded Rectangle 17">
              <a:extLst>
                <a:ext uri="{FF2B5EF4-FFF2-40B4-BE49-F238E27FC236}">
                  <a16:creationId xmlns:a16="http://schemas.microsoft.com/office/drawing/2014/main" id="{387BE06E-1B44-478A-A250-22FC47B5EF8B}"/>
                </a:ext>
              </a:extLst>
            </p:cNvPr>
            <p:cNvSpPr/>
            <p:nvPr/>
          </p:nvSpPr>
          <p:spPr bwMode="auto">
            <a:xfrm>
              <a:off x="238125" y="4242049"/>
              <a:ext cx="447675" cy="38516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8</a:t>
              </a:r>
            </a:p>
          </p:txBody>
        </p:sp>
        <p:sp>
          <p:nvSpPr>
            <p:cNvPr id="27" name="Rounded Rectangle 18">
              <a:extLst>
                <a:ext uri="{FF2B5EF4-FFF2-40B4-BE49-F238E27FC236}">
                  <a16:creationId xmlns:a16="http://schemas.microsoft.com/office/drawing/2014/main" id="{A1189485-CC26-4BD4-B2B2-8ACEA7F66FBC}"/>
                </a:ext>
              </a:extLst>
            </p:cNvPr>
            <p:cNvSpPr/>
            <p:nvPr/>
          </p:nvSpPr>
          <p:spPr bwMode="auto">
            <a:xfrm>
              <a:off x="238125" y="4696808"/>
              <a:ext cx="447675" cy="385167"/>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9</a:t>
              </a:r>
            </a:p>
          </p:txBody>
        </p:sp>
        <p:sp>
          <p:nvSpPr>
            <p:cNvPr id="28" name="Rounded Rectangle 19">
              <a:extLst>
                <a:ext uri="{FF2B5EF4-FFF2-40B4-BE49-F238E27FC236}">
                  <a16:creationId xmlns:a16="http://schemas.microsoft.com/office/drawing/2014/main" id="{502A07BB-75DF-41D6-89C5-A59E530A5BBB}"/>
                </a:ext>
              </a:extLst>
            </p:cNvPr>
            <p:cNvSpPr/>
            <p:nvPr/>
          </p:nvSpPr>
          <p:spPr bwMode="auto">
            <a:xfrm>
              <a:off x="238125" y="5153769"/>
              <a:ext cx="447675" cy="405355"/>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lstStyle/>
            <a:p>
              <a:pPr algn="ctr">
                <a:defRPr/>
              </a:pPr>
              <a:r>
                <a:rPr lang="en-US" sz="1400" dirty="0">
                  <a:solidFill>
                    <a:schemeClr val="tx1">
                      <a:lumMod val="60000"/>
                      <a:lumOff val="40000"/>
                    </a:schemeClr>
                  </a:solidFill>
                </a:rPr>
                <a:t>10</a:t>
              </a:r>
            </a:p>
          </p:txBody>
        </p:sp>
      </p:grpSp>
    </p:spTree>
    <p:extLst>
      <p:ext uri="{BB962C8B-B14F-4D97-AF65-F5344CB8AC3E}">
        <p14:creationId xmlns:p14="http://schemas.microsoft.com/office/powerpoint/2010/main" val="1008107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01D7B-84F2-41CA-B10F-B749181F07D1}"/>
              </a:ext>
            </a:extLst>
          </p:cNvPr>
          <p:cNvSpPr>
            <a:spLocks noGrp="1"/>
          </p:cNvSpPr>
          <p:nvPr>
            <p:ph type="body" sz="quarter" idx="13"/>
          </p:nvPr>
        </p:nvSpPr>
        <p:spPr>
          <a:xfrm>
            <a:off x="1243584" y="1828800"/>
            <a:ext cx="5038344" cy="3657600"/>
          </a:xfrm>
        </p:spPr>
        <p:txBody>
          <a:bodyPr/>
          <a:lstStyle/>
          <a:p>
            <a:r>
              <a:rPr lang="en-US" altLang="en-US" sz="2000" dirty="0"/>
              <a:t>Treating a worker as both an employee and IC in same tax year is a common “red flag” for audit (although you can have a hybrid “statutory employee” in limited cases)</a:t>
            </a:r>
          </a:p>
          <a:p>
            <a:r>
              <a:rPr lang="en-US" altLang="en-US" sz="2000" dirty="0"/>
              <a:t>Treating workers with the same responsibilities as both an employee and an IC is another common “red flag” for audit</a:t>
            </a:r>
          </a:p>
          <a:p>
            <a:endParaRPr lang="en-US" dirty="0"/>
          </a:p>
        </p:txBody>
      </p:sp>
      <p:sp>
        <p:nvSpPr>
          <p:cNvPr id="2" name="Title 1">
            <a:extLst>
              <a:ext uri="{FF2B5EF4-FFF2-40B4-BE49-F238E27FC236}">
                <a16:creationId xmlns:a16="http://schemas.microsoft.com/office/drawing/2014/main" id="{B8B9B469-0455-48AD-969B-001EE31A0B00}"/>
              </a:ext>
            </a:extLst>
          </p:cNvPr>
          <p:cNvSpPr>
            <a:spLocks noGrp="1"/>
          </p:cNvSpPr>
          <p:nvPr>
            <p:ph type="title"/>
          </p:nvPr>
        </p:nvSpPr>
        <p:spPr/>
        <p:txBody>
          <a:bodyPr>
            <a:normAutofit/>
          </a:bodyPr>
          <a:lstStyle/>
          <a:p>
            <a:r>
              <a:rPr lang="en-US" altLang="en-US" dirty="0"/>
              <a:t>You Treat as both IC and Employee</a:t>
            </a:r>
            <a:endParaRPr lang="en-US" dirty="0"/>
          </a:p>
        </p:txBody>
      </p:sp>
      <p:grpSp>
        <p:nvGrpSpPr>
          <p:cNvPr id="14" name="Group 13">
            <a:extLst>
              <a:ext uri="{FF2B5EF4-FFF2-40B4-BE49-F238E27FC236}">
                <a16:creationId xmlns:a16="http://schemas.microsoft.com/office/drawing/2014/main" id="{826F3DCB-5671-4B59-A4A5-DDA7883CB320}"/>
              </a:ext>
            </a:extLst>
          </p:cNvPr>
          <p:cNvGrpSpPr>
            <a:grpSpLocks noChangeAspect="1"/>
          </p:cNvGrpSpPr>
          <p:nvPr/>
        </p:nvGrpSpPr>
        <p:grpSpPr bwMode="auto">
          <a:xfrm>
            <a:off x="6537352" y="2081390"/>
            <a:ext cx="5057775" cy="3290799"/>
            <a:chOff x="1828800" y="3463925"/>
            <a:chExt cx="5197475" cy="2606675"/>
          </a:xfrm>
        </p:grpSpPr>
        <p:pic>
          <p:nvPicPr>
            <p:cNvPr id="15" name="Picture 2" descr="F:\Stock Imagery\corbis sample.jpg">
              <a:extLst>
                <a:ext uri="{FF2B5EF4-FFF2-40B4-BE49-F238E27FC236}">
                  <a16:creationId xmlns:a16="http://schemas.microsoft.com/office/drawing/2014/main" id="{1D48B2D0-5E3B-4993-936E-FDD215F7A60B}"/>
                </a:ext>
              </a:extLst>
            </p:cNvPr>
            <p:cNvPicPr>
              <a:picLocks noChangeAspect="1" noChangeArrowheads="1"/>
            </p:cNvPicPr>
            <p:nvPr/>
          </p:nvPicPr>
          <p:blipFill>
            <a:blip r:embed="rId2"/>
            <a:srcRect/>
            <a:stretch>
              <a:fillRect/>
            </a:stretch>
          </p:blipFill>
          <p:spPr bwMode="auto">
            <a:xfrm flipH="1">
              <a:off x="1828800" y="3463925"/>
              <a:ext cx="2606675" cy="2606675"/>
            </a:xfrm>
            <a:prstGeom prst="rect">
              <a:avLst/>
            </a:prstGeom>
            <a:noFill/>
            <a:effectLst>
              <a:outerShdw blurRad="76200" dir="13500000" sy="23000" kx="1200000" algn="br" rotWithShape="0">
                <a:prstClr val="black">
                  <a:alpha val="20000"/>
                </a:prstClr>
              </a:outerShdw>
            </a:effectLst>
          </p:spPr>
        </p:pic>
        <p:pic>
          <p:nvPicPr>
            <p:cNvPr id="16" name="Picture 3" descr="F:\Stock Imagery\corbis sample-bw.jpg">
              <a:extLst>
                <a:ext uri="{FF2B5EF4-FFF2-40B4-BE49-F238E27FC236}">
                  <a16:creationId xmlns:a16="http://schemas.microsoft.com/office/drawing/2014/main" id="{CCEDA52F-9C30-46D9-9606-C4083D6CAF14}"/>
                </a:ext>
              </a:extLst>
            </p:cNvPr>
            <p:cNvPicPr>
              <a:picLocks noChangeAspect="1" noChangeArrowheads="1"/>
            </p:cNvPicPr>
            <p:nvPr/>
          </p:nvPicPr>
          <p:blipFill>
            <a:blip r:embed="rId3"/>
            <a:srcRect/>
            <a:stretch>
              <a:fillRect/>
            </a:stretch>
          </p:blipFill>
          <p:spPr bwMode="auto">
            <a:xfrm>
              <a:off x="4419600" y="3463925"/>
              <a:ext cx="2606675" cy="2606675"/>
            </a:xfrm>
            <a:prstGeom prst="rect">
              <a:avLst/>
            </a:prstGeom>
            <a:noFill/>
            <a:effectLst>
              <a:outerShdw blurRad="76200" dir="18900000" sy="23000" kx="-1200000" algn="bl" rotWithShape="0">
                <a:prstClr val="black">
                  <a:alpha val="20000"/>
                </a:prstClr>
              </a:outerShdw>
            </a:effectLst>
          </p:spPr>
        </p:pic>
      </p:grpSp>
      <p:grpSp>
        <p:nvGrpSpPr>
          <p:cNvPr id="19" name="Group 18">
            <a:extLst>
              <a:ext uri="{FF2B5EF4-FFF2-40B4-BE49-F238E27FC236}">
                <a16:creationId xmlns:a16="http://schemas.microsoft.com/office/drawing/2014/main" id="{B7B36E80-8CE0-44E9-A97D-F0DCC27938BF}"/>
              </a:ext>
            </a:extLst>
          </p:cNvPr>
          <p:cNvGrpSpPr/>
          <p:nvPr/>
        </p:nvGrpSpPr>
        <p:grpSpPr>
          <a:xfrm>
            <a:off x="685800" y="1830386"/>
            <a:ext cx="375998" cy="3743058"/>
            <a:chOff x="238125" y="1102519"/>
            <a:chExt cx="447675" cy="4456605"/>
          </a:xfrm>
        </p:grpSpPr>
        <p:sp>
          <p:nvSpPr>
            <p:cNvPr id="20" name="Rounded Rectangle 3">
              <a:extLst>
                <a:ext uri="{FF2B5EF4-FFF2-40B4-BE49-F238E27FC236}">
                  <a16:creationId xmlns:a16="http://schemas.microsoft.com/office/drawing/2014/main" id="{11B8349C-0A04-433F-88CD-E5EE8198C41C}"/>
                </a:ext>
              </a:extLst>
            </p:cNvPr>
            <p:cNvSpPr/>
            <p:nvPr/>
          </p:nvSpPr>
          <p:spPr bwMode="auto">
            <a:xfrm>
              <a:off x="238125" y="1102519"/>
              <a:ext cx="447675" cy="434837"/>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1</a:t>
              </a:r>
            </a:p>
          </p:txBody>
        </p:sp>
        <p:sp>
          <p:nvSpPr>
            <p:cNvPr id="21" name="Rounded Rectangle 4">
              <a:extLst>
                <a:ext uri="{FF2B5EF4-FFF2-40B4-BE49-F238E27FC236}">
                  <a16:creationId xmlns:a16="http://schemas.microsoft.com/office/drawing/2014/main" id="{A4ADF894-78A0-446A-B55A-3375F37C4BD4}"/>
                </a:ext>
              </a:extLst>
            </p:cNvPr>
            <p:cNvSpPr/>
            <p:nvPr/>
          </p:nvSpPr>
          <p:spPr bwMode="auto">
            <a:xfrm>
              <a:off x="238125" y="1615389"/>
              <a:ext cx="447675" cy="385168"/>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2</a:t>
              </a:r>
            </a:p>
          </p:txBody>
        </p:sp>
        <p:sp>
          <p:nvSpPr>
            <p:cNvPr id="22" name="Rounded Rectangle 5">
              <a:extLst>
                <a:ext uri="{FF2B5EF4-FFF2-40B4-BE49-F238E27FC236}">
                  <a16:creationId xmlns:a16="http://schemas.microsoft.com/office/drawing/2014/main" id="{4A28A83D-AE24-4E85-A128-0133A5A5040A}"/>
                </a:ext>
              </a:extLst>
            </p:cNvPr>
            <p:cNvSpPr/>
            <p:nvPr/>
          </p:nvSpPr>
          <p:spPr bwMode="auto">
            <a:xfrm>
              <a:off x="238125" y="2076315"/>
              <a:ext cx="447675" cy="34964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3</a:t>
              </a:r>
            </a:p>
          </p:txBody>
        </p:sp>
        <p:sp>
          <p:nvSpPr>
            <p:cNvPr id="23" name="Rounded Rectangle 13">
              <a:extLst>
                <a:ext uri="{FF2B5EF4-FFF2-40B4-BE49-F238E27FC236}">
                  <a16:creationId xmlns:a16="http://schemas.microsoft.com/office/drawing/2014/main" id="{DF642FD6-079E-481F-9041-7BBF38D58B7B}"/>
                </a:ext>
              </a:extLst>
            </p:cNvPr>
            <p:cNvSpPr/>
            <p:nvPr/>
          </p:nvSpPr>
          <p:spPr bwMode="auto">
            <a:xfrm>
              <a:off x="238125" y="2495554"/>
              <a:ext cx="447675" cy="367802"/>
            </a:xfrm>
            <a:prstGeom prst="roundRect">
              <a:avLst/>
            </a:prstGeom>
            <a:solidFill>
              <a:schemeClr val="accent2"/>
            </a:solidFill>
            <a:ln w="9525" cap="flat" cmpd="sng" algn="ctr">
              <a:solidFill>
                <a:schemeClr val="accent2"/>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accent6">
                      <a:lumMod val="60000"/>
                      <a:lumOff val="40000"/>
                    </a:schemeClr>
                  </a:solidFill>
                </a:rPr>
                <a:t>4</a:t>
              </a:r>
            </a:p>
          </p:txBody>
        </p:sp>
        <p:sp>
          <p:nvSpPr>
            <p:cNvPr id="24" name="Rounded Rectangle 14">
              <a:extLst>
                <a:ext uri="{FF2B5EF4-FFF2-40B4-BE49-F238E27FC236}">
                  <a16:creationId xmlns:a16="http://schemas.microsoft.com/office/drawing/2014/main" id="{D2829CFB-6446-4EAF-A250-B851B85F53D7}"/>
                </a:ext>
              </a:extLst>
            </p:cNvPr>
            <p:cNvSpPr/>
            <p:nvPr/>
          </p:nvSpPr>
          <p:spPr bwMode="auto">
            <a:xfrm>
              <a:off x="238125" y="2932906"/>
              <a:ext cx="447675" cy="357983"/>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bg1"/>
                  </a:solidFill>
                </a:rPr>
                <a:t>5</a:t>
              </a:r>
            </a:p>
          </p:txBody>
        </p:sp>
        <p:sp>
          <p:nvSpPr>
            <p:cNvPr id="25" name="Rounded Rectangle 15">
              <a:extLst>
                <a:ext uri="{FF2B5EF4-FFF2-40B4-BE49-F238E27FC236}">
                  <a16:creationId xmlns:a16="http://schemas.microsoft.com/office/drawing/2014/main" id="{80DFBCBC-8FDC-4EB3-800C-A8314297CD25}"/>
                </a:ext>
              </a:extLst>
            </p:cNvPr>
            <p:cNvSpPr/>
            <p:nvPr/>
          </p:nvSpPr>
          <p:spPr bwMode="auto">
            <a:xfrm>
              <a:off x="238125" y="3360439"/>
              <a:ext cx="447675" cy="354612"/>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6</a:t>
              </a:r>
            </a:p>
          </p:txBody>
        </p:sp>
        <p:sp>
          <p:nvSpPr>
            <p:cNvPr id="26" name="Rounded Rectangle 16">
              <a:extLst>
                <a:ext uri="{FF2B5EF4-FFF2-40B4-BE49-F238E27FC236}">
                  <a16:creationId xmlns:a16="http://schemas.microsoft.com/office/drawing/2014/main" id="{5DF6A07B-100D-46B5-B3C0-DDC341F0BB6C}"/>
                </a:ext>
              </a:extLst>
            </p:cNvPr>
            <p:cNvSpPr/>
            <p:nvPr/>
          </p:nvSpPr>
          <p:spPr bwMode="auto">
            <a:xfrm>
              <a:off x="238125" y="3787290"/>
              <a:ext cx="447675" cy="38516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7</a:t>
              </a:r>
            </a:p>
          </p:txBody>
        </p:sp>
        <p:sp>
          <p:nvSpPr>
            <p:cNvPr id="27" name="Rounded Rectangle 17">
              <a:extLst>
                <a:ext uri="{FF2B5EF4-FFF2-40B4-BE49-F238E27FC236}">
                  <a16:creationId xmlns:a16="http://schemas.microsoft.com/office/drawing/2014/main" id="{70ABC0F9-9548-4631-B57B-92BD242D3944}"/>
                </a:ext>
              </a:extLst>
            </p:cNvPr>
            <p:cNvSpPr/>
            <p:nvPr/>
          </p:nvSpPr>
          <p:spPr bwMode="auto">
            <a:xfrm>
              <a:off x="238125" y="4242049"/>
              <a:ext cx="447675" cy="38516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8</a:t>
              </a:r>
            </a:p>
          </p:txBody>
        </p:sp>
        <p:sp>
          <p:nvSpPr>
            <p:cNvPr id="28" name="Rounded Rectangle 18">
              <a:extLst>
                <a:ext uri="{FF2B5EF4-FFF2-40B4-BE49-F238E27FC236}">
                  <a16:creationId xmlns:a16="http://schemas.microsoft.com/office/drawing/2014/main" id="{F6D581B5-1889-4A2B-9D69-3B98F81444F0}"/>
                </a:ext>
              </a:extLst>
            </p:cNvPr>
            <p:cNvSpPr/>
            <p:nvPr/>
          </p:nvSpPr>
          <p:spPr bwMode="auto">
            <a:xfrm>
              <a:off x="238125" y="4696808"/>
              <a:ext cx="447675" cy="385167"/>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9</a:t>
              </a:r>
            </a:p>
          </p:txBody>
        </p:sp>
        <p:sp>
          <p:nvSpPr>
            <p:cNvPr id="29" name="Rounded Rectangle 19">
              <a:extLst>
                <a:ext uri="{FF2B5EF4-FFF2-40B4-BE49-F238E27FC236}">
                  <a16:creationId xmlns:a16="http://schemas.microsoft.com/office/drawing/2014/main" id="{62B03A5A-0D11-4BA7-9375-75B20D958B63}"/>
                </a:ext>
              </a:extLst>
            </p:cNvPr>
            <p:cNvSpPr/>
            <p:nvPr/>
          </p:nvSpPr>
          <p:spPr bwMode="auto">
            <a:xfrm>
              <a:off x="238125" y="5153769"/>
              <a:ext cx="447675" cy="405355"/>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lstStyle/>
            <a:p>
              <a:pPr algn="ctr">
                <a:defRPr/>
              </a:pPr>
              <a:r>
                <a:rPr lang="en-US" sz="1400" dirty="0">
                  <a:solidFill>
                    <a:schemeClr val="tx1">
                      <a:lumMod val="60000"/>
                      <a:lumOff val="40000"/>
                    </a:schemeClr>
                  </a:solidFill>
                </a:rPr>
                <a:t>10</a:t>
              </a:r>
            </a:p>
          </p:txBody>
        </p:sp>
      </p:grpSp>
    </p:spTree>
    <p:extLst>
      <p:ext uri="{BB962C8B-B14F-4D97-AF65-F5344CB8AC3E}">
        <p14:creationId xmlns:p14="http://schemas.microsoft.com/office/powerpoint/2010/main" val="485704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01D7B-84F2-41CA-B10F-B749181F07D1}"/>
              </a:ext>
            </a:extLst>
          </p:cNvPr>
          <p:cNvSpPr>
            <a:spLocks noGrp="1"/>
          </p:cNvSpPr>
          <p:nvPr>
            <p:ph type="body" sz="quarter" idx="13"/>
          </p:nvPr>
        </p:nvSpPr>
        <p:spPr>
          <a:xfrm>
            <a:off x="1243584" y="1828800"/>
            <a:ext cx="5867400" cy="3949044"/>
          </a:xfrm>
        </p:spPr>
        <p:txBody>
          <a:bodyPr/>
          <a:lstStyle/>
          <a:p>
            <a:r>
              <a:rPr lang="en-US" altLang="en-US" sz="2000" dirty="0"/>
              <a:t>Unions sometimes do not like/trust IC engagements</a:t>
            </a:r>
          </a:p>
          <a:p>
            <a:pPr lvl="1"/>
            <a:r>
              <a:rPr lang="en-US" altLang="en-US" sz="2000" dirty="0"/>
              <a:t>May see them as way to avoid union organizing and to oppress workers</a:t>
            </a:r>
          </a:p>
          <a:p>
            <a:endParaRPr lang="en-US" dirty="0"/>
          </a:p>
        </p:txBody>
      </p:sp>
      <p:sp>
        <p:nvSpPr>
          <p:cNvPr id="2" name="Title 1">
            <a:extLst>
              <a:ext uri="{FF2B5EF4-FFF2-40B4-BE49-F238E27FC236}">
                <a16:creationId xmlns:a16="http://schemas.microsoft.com/office/drawing/2014/main" id="{B8B9B469-0455-48AD-969B-001EE31A0B00}"/>
              </a:ext>
            </a:extLst>
          </p:cNvPr>
          <p:cNvSpPr>
            <a:spLocks noGrp="1"/>
          </p:cNvSpPr>
          <p:nvPr>
            <p:ph type="title"/>
          </p:nvPr>
        </p:nvSpPr>
        <p:spPr/>
        <p:txBody>
          <a:bodyPr>
            <a:normAutofit/>
          </a:bodyPr>
          <a:lstStyle/>
          <a:p>
            <a:r>
              <a:rPr lang="en-US" altLang="en-US" sz="3600" dirty="0"/>
              <a:t>Workers are Active in Heavily Unionized Fields</a:t>
            </a:r>
            <a:endParaRPr lang="en-US" dirty="0"/>
          </a:p>
        </p:txBody>
      </p:sp>
      <p:pic>
        <p:nvPicPr>
          <p:cNvPr id="14" name="Picture 3">
            <a:extLst>
              <a:ext uri="{FF2B5EF4-FFF2-40B4-BE49-F238E27FC236}">
                <a16:creationId xmlns:a16="http://schemas.microsoft.com/office/drawing/2014/main" id="{DC450C0A-C9B4-4E1A-83FE-5482487D8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550" y="2151687"/>
            <a:ext cx="4362450" cy="337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C2D60EEC-100B-4CE2-A65D-C45E79352607}"/>
              </a:ext>
            </a:extLst>
          </p:cNvPr>
          <p:cNvGrpSpPr/>
          <p:nvPr/>
        </p:nvGrpSpPr>
        <p:grpSpPr>
          <a:xfrm>
            <a:off x="685800" y="1830386"/>
            <a:ext cx="375998" cy="3743058"/>
            <a:chOff x="238125" y="1102519"/>
            <a:chExt cx="447675" cy="4456605"/>
          </a:xfrm>
        </p:grpSpPr>
        <p:sp>
          <p:nvSpPr>
            <p:cNvPr id="16" name="Rounded Rectangle 3">
              <a:extLst>
                <a:ext uri="{FF2B5EF4-FFF2-40B4-BE49-F238E27FC236}">
                  <a16:creationId xmlns:a16="http://schemas.microsoft.com/office/drawing/2014/main" id="{0639BF2E-7532-4F0C-9617-01BFBA17E3D7}"/>
                </a:ext>
              </a:extLst>
            </p:cNvPr>
            <p:cNvSpPr/>
            <p:nvPr/>
          </p:nvSpPr>
          <p:spPr bwMode="auto">
            <a:xfrm>
              <a:off x="238125" y="1102519"/>
              <a:ext cx="447675" cy="434837"/>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1</a:t>
              </a:r>
            </a:p>
          </p:txBody>
        </p:sp>
        <p:sp>
          <p:nvSpPr>
            <p:cNvPr id="17" name="Rounded Rectangle 4">
              <a:extLst>
                <a:ext uri="{FF2B5EF4-FFF2-40B4-BE49-F238E27FC236}">
                  <a16:creationId xmlns:a16="http://schemas.microsoft.com/office/drawing/2014/main" id="{C10D5530-81CD-4CF0-83A0-FA30DBB95E0A}"/>
                </a:ext>
              </a:extLst>
            </p:cNvPr>
            <p:cNvSpPr/>
            <p:nvPr/>
          </p:nvSpPr>
          <p:spPr bwMode="auto">
            <a:xfrm>
              <a:off x="238125" y="1615389"/>
              <a:ext cx="447675" cy="385168"/>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2</a:t>
              </a:r>
            </a:p>
          </p:txBody>
        </p:sp>
        <p:sp>
          <p:nvSpPr>
            <p:cNvPr id="18" name="Rounded Rectangle 5">
              <a:extLst>
                <a:ext uri="{FF2B5EF4-FFF2-40B4-BE49-F238E27FC236}">
                  <a16:creationId xmlns:a16="http://schemas.microsoft.com/office/drawing/2014/main" id="{FA085C20-60B2-41E6-927A-C9A682217D8F}"/>
                </a:ext>
              </a:extLst>
            </p:cNvPr>
            <p:cNvSpPr/>
            <p:nvPr/>
          </p:nvSpPr>
          <p:spPr bwMode="auto">
            <a:xfrm>
              <a:off x="238125" y="2076315"/>
              <a:ext cx="447675" cy="34964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3</a:t>
              </a:r>
            </a:p>
          </p:txBody>
        </p:sp>
        <p:sp>
          <p:nvSpPr>
            <p:cNvPr id="19" name="Rounded Rectangle 13">
              <a:extLst>
                <a:ext uri="{FF2B5EF4-FFF2-40B4-BE49-F238E27FC236}">
                  <a16:creationId xmlns:a16="http://schemas.microsoft.com/office/drawing/2014/main" id="{670A4127-E130-4847-B5DC-114571A15598}"/>
                </a:ext>
              </a:extLst>
            </p:cNvPr>
            <p:cNvSpPr/>
            <p:nvPr/>
          </p:nvSpPr>
          <p:spPr bwMode="auto">
            <a:xfrm>
              <a:off x="238125" y="2495554"/>
              <a:ext cx="447675" cy="367802"/>
            </a:xfrm>
            <a:prstGeom prst="roundRect">
              <a:avLst/>
            </a:prstGeom>
            <a:solidFill>
              <a:schemeClr val="accent2"/>
            </a:solidFill>
            <a:ln w="9525" cap="flat" cmpd="sng" algn="ctr">
              <a:solidFill>
                <a:schemeClr val="accent2"/>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accent6">
                      <a:lumMod val="60000"/>
                      <a:lumOff val="40000"/>
                    </a:schemeClr>
                  </a:solidFill>
                </a:rPr>
                <a:t>4</a:t>
              </a:r>
            </a:p>
          </p:txBody>
        </p:sp>
        <p:sp>
          <p:nvSpPr>
            <p:cNvPr id="20" name="Rounded Rectangle 14">
              <a:extLst>
                <a:ext uri="{FF2B5EF4-FFF2-40B4-BE49-F238E27FC236}">
                  <a16:creationId xmlns:a16="http://schemas.microsoft.com/office/drawing/2014/main" id="{0355BD18-E683-41E9-B14E-4B8C89DE104B}"/>
                </a:ext>
              </a:extLst>
            </p:cNvPr>
            <p:cNvSpPr/>
            <p:nvPr/>
          </p:nvSpPr>
          <p:spPr bwMode="auto">
            <a:xfrm>
              <a:off x="238125" y="2932906"/>
              <a:ext cx="447675" cy="357983"/>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accent6">
                      <a:lumMod val="60000"/>
                      <a:lumOff val="40000"/>
                    </a:schemeClr>
                  </a:solidFill>
                </a:rPr>
                <a:t>5</a:t>
              </a:r>
            </a:p>
          </p:txBody>
        </p:sp>
        <p:sp>
          <p:nvSpPr>
            <p:cNvPr id="21" name="Rounded Rectangle 15">
              <a:extLst>
                <a:ext uri="{FF2B5EF4-FFF2-40B4-BE49-F238E27FC236}">
                  <a16:creationId xmlns:a16="http://schemas.microsoft.com/office/drawing/2014/main" id="{1FA57FFE-A5D2-4E1E-B0FB-7C79042F8DF8}"/>
                </a:ext>
              </a:extLst>
            </p:cNvPr>
            <p:cNvSpPr/>
            <p:nvPr/>
          </p:nvSpPr>
          <p:spPr bwMode="auto">
            <a:xfrm>
              <a:off x="238125" y="3360439"/>
              <a:ext cx="447675" cy="354612"/>
            </a:xfrm>
            <a:prstGeom prst="roundRect">
              <a:avLst/>
            </a:prstGeom>
            <a:solidFill>
              <a:schemeClr val="accent1"/>
            </a:solidFill>
            <a:ln w="9525" cap="flat" cmpd="sng" algn="ctr">
              <a:solidFill>
                <a:schemeClr val="accent1"/>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bg1"/>
                  </a:solidFill>
                </a:rPr>
                <a:t>6</a:t>
              </a:r>
            </a:p>
          </p:txBody>
        </p:sp>
        <p:sp>
          <p:nvSpPr>
            <p:cNvPr id="22" name="Rounded Rectangle 16">
              <a:extLst>
                <a:ext uri="{FF2B5EF4-FFF2-40B4-BE49-F238E27FC236}">
                  <a16:creationId xmlns:a16="http://schemas.microsoft.com/office/drawing/2014/main" id="{97A94426-265A-4025-85F1-4C0D8D2811E1}"/>
                </a:ext>
              </a:extLst>
            </p:cNvPr>
            <p:cNvSpPr/>
            <p:nvPr/>
          </p:nvSpPr>
          <p:spPr bwMode="auto">
            <a:xfrm>
              <a:off x="238125" y="3787290"/>
              <a:ext cx="447675" cy="38516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7</a:t>
              </a:r>
            </a:p>
          </p:txBody>
        </p:sp>
        <p:sp>
          <p:nvSpPr>
            <p:cNvPr id="23" name="Rounded Rectangle 17">
              <a:extLst>
                <a:ext uri="{FF2B5EF4-FFF2-40B4-BE49-F238E27FC236}">
                  <a16:creationId xmlns:a16="http://schemas.microsoft.com/office/drawing/2014/main" id="{F100D1AC-E03D-47A7-80C6-65E0EC363060}"/>
                </a:ext>
              </a:extLst>
            </p:cNvPr>
            <p:cNvSpPr/>
            <p:nvPr/>
          </p:nvSpPr>
          <p:spPr bwMode="auto">
            <a:xfrm>
              <a:off x="238125" y="4242049"/>
              <a:ext cx="447675" cy="38516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8</a:t>
              </a:r>
            </a:p>
          </p:txBody>
        </p:sp>
        <p:sp>
          <p:nvSpPr>
            <p:cNvPr id="24" name="Rounded Rectangle 18">
              <a:extLst>
                <a:ext uri="{FF2B5EF4-FFF2-40B4-BE49-F238E27FC236}">
                  <a16:creationId xmlns:a16="http://schemas.microsoft.com/office/drawing/2014/main" id="{E6ACF7A7-A1B3-485D-AA3D-20D5C4F25C32}"/>
                </a:ext>
              </a:extLst>
            </p:cNvPr>
            <p:cNvSpPr/>
            <p:nvPr/>
          </p:nvSpPr>
          <p:spPr bwMode="auto">
            <a:xfrm>
              <a:off x="238125" y="4696808"/>
              <a:ext cx="447675" cy="385167"/>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9</a:t>
              </a:r>
            </a:p>
          </p:txBody>
        </p:sp>
        <p:sp>
          <p:nvSpPr>
            <p:cNvPr id="25" name="Rounded Rectangle 19">
              <a:extLst>
                <a:ext uri="{FF2B5EF4-FFF2-40B4-BE49-F238E27FC236}">
                  <a16:creationId xmlns:a16="http://schemas.microsoft.com/office/drawing/2014/main" id="{5D2BBA0B-8309-425B-9FF7-66E29EACE719}"/>
                </a:ext>
              </a:extLst>
            </p:cNvPr>
            <p:cNvSpPr/>
            <p:nvPr/>
          </p:nvSpPr>
          <p:spPr bwMode="auto">
            <a:xfrm>
              <a:off x="238125" y="5153769"/>
              <a:ext cx="447675" cy="405355"/>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lstStyle/>
            <a:p>
              <a:pPr algn="ctr">
                <a:defRPr/>
              </a:pPr>
              <a:r>
                <a:rPr lang="en-US" sz="1400" dirty="0">
                  <a:solidFill>
                    <a:schemeClr val="tx1">
                      <a:lumMod val="60000"/>
                      <a:lumOff val="40000"/>
                    </a:schemeClr>
                  </a:solidFill>
                </a:rPr>
                <a:t>10</a:t>
              </a:r>
            </a:p>
          </p:txBody>
        </p:sp>
      </p:grpSp>
    </p:spTree>
    <p:extLst>
      <p:ext uri="{BB962C8B-B14F-4D97-AF65-F5344CB8AC3E}">
        <p14:creationId xmlns:p14="http://schemas.microsoft.com/office/powerpoint/2010/main" val="3783413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01D7B-84F2-41CA-B10F-B749181F07D1}"/>
              </a:ext>
            </a:extLst>
          </p:cNvPr>
          <p:cNvSpPr>
            <a:spLocks noGrp="1"/>
          </p:cNvSpPr>
          <p:nvPr>
            <p:ph type="body" sz="quarter" idx="13"/>
          </p:nvPr>
        </p:nvSpPr>
        <p:spPr>
          <a:xfrm>
            <a:off x="1243584" y="1828800"/>
            <a:ext cx="4652391" cy="3657600"/>
          </a:xfrm>
        </p:spPr>
        <p:txBody>
          <a:bodyPr/>
          <a:lstStyle/>
          <a:p>
            <a:r>
              <a:rPr lang="en-US" altLang="en-US" sz="1600" dirty="0"/>
              <a:t>ICs do not receive employer benefits (including stock options), which are often given to employees</a:t>
            </a:r>
          </a:p>
          <a:p>
            <a:r>
              <a:rPr lang="en-US" altLang="en-US" sz="1600" dirty="0"/>
              <a:t>If stock increases, ICs may resent being left out</a:t>
            </a:r>
          </a:p>
          <a:p>
            <a:pPr lvl="1"/>
            <a:r>
              <a:rPr lang="en-US" altLang="en-US" sz="1600" dirty="0"/>
              <a:t>May claim that they were excluded improperly</a:t>
            </a:r>
          </a:p>
          <a:p>
            <a:r>
              <a:rPr lang="en-US" altLang="en-US" sz="1600" i="1" dirty="0"/>
              <a:t>Vizcaino v. Microsoft </a:t>
            </a:r>
            <a:r>
              <a:rPr lang="en-US" altLang="en-US" sz="1600" dirty="0"/>
              <a:t>is most prominent case</a:t>
            </a:r>
          </a:p>
          <a:p>
            <a:pPr lvl="1"/>
            <a:r>
              <a:rPr lang="en-US" altLang="en-US" sz="1600" dirty="0"/>
              <a:t>Microsoft ultimately settled the claims for over $96 million</a:t>
            </a:r>
          </a:p>
          <a:p>
            <a:endParaRPr lang="en-US" dirty="0"/>
          </a:p>
        </p:txBody>
      </p:sp>
      <p:sp>
        <p:nvSpPr>
          <p:cNvPr id="2" name="Title 1">
            <a:extLst>
              <a:ext uri="{FF2B5EF4-FFF2-40B4-BE49-F238E27FC236}">
                <a16:creationId xmlns:a16="http://schemas.microsoft.com/office/drawing/2014/main" id="{B8B9B469-0455-48AD-969B-001EE31A0B00}"/>
              </a:ext>
            </a:extLst>
          </p:cNvPr>
          <p:cNvSpPr>
            <a:spLocks noGrp="1"/>
          </p:cNvSpPr>
          <p:nvPr>
            <p:ph type="title"/>
          </p:nvPr>
        </p:nvSpPr>
        <p:spPr/>
        <p:txBody>
          <a:bodyPr>
            <a:normAutofit/>
          </a:bodyPr>
          <a:lstStyle/>
          <a:p>
            <a:r>
              <a:rPr lang="en-US" altLang="en-US" sz="3600" dirty="0"/>
              <a:t>Employees Receive Lucrative Benefits</a:t>
            </a:r>
            <a:endParaRPr lang="en-US" dirty="0"/>
          </a:p>
        </p:txBody>
      </p:sp>
      <p:grpSp>
        <p:nvGrpSpPr>
          <p:cNvPr id="15" name="Group 14">
            <a:extLst>
              <a:ext uri="{FF2B5EF4-FFF2-40B4-BE49-F238E27FC236}">
                <a16:creationId xmlns:a16="http://schemas.microsoft.com/office/drawing/2014/main" id="{B55F16D8-CA08-472A-B742-515BC50C0CC0}"/>
              </a:ext>
            </a:extLst>
          </p:cNvPr>
          <p:cNvGrpSpPr/>
          <p:nvPr/>
        </p:nvGrpSpPr>
        <p:grpSpPr>
          <a:xfrm>
            <a:off x="685800" y="1830386"/>
            <a:ext cx="375998" cy="3743058"/>
            <a:chOff x="238125" y="1102519"/>
            <a:chExt cx="447675" cy="4456605"/>
          </a:xfrm>
        </p:grpSpPr>
        <p:sp>
          <p:nvSpPr>
            <p:cNvPr id="16" name="Rounded Rectangle 3">
              <a:extLst>
                <a:ext uri="{FF2B5EF4-FFF2-40B4-BE49-F238E27FC236}">
                  <a16:creationId xmlns:a16="http://schemas.microsoft.com/office/drawing/2014/main" id="{49BEFD31-0165-4F2C-A9AC-986F7323A952}"/>
                </a:ext>
              </a:extLst>
            </p:cNvPr>
            <p:cNvSpPr/>
            <p:nvPr/>
          </p:nvSpPr>
          <p:spPr bwMode="auto">
            <a:xfrm>
              <a:off x="238125" y="1102519"/>
              <a:ext cx="447675" cy="434837"/>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1</a:t>
              </a:r>
            </a:p>
          </p:txBody>
        </p:sp>
        <p:sp>
          <p:nvSpPr>
            <p:cNvPr id="17" name="Rounded Rectangle 4">
              <a:extLst>
                <a:ext uri="{FF2B5EF4-FFF2-40B4-BE49-F238E27FC236}">
                  <a16:creationId xmlns:a16="http://schemas.microsoft.com/office/drawing/2014/main" id="{52BCAB22-E03C-41F7-B80C-0C717B0736DC}"/>
                </a:ext>
              </a:extLst>
            </p:cNvPr>
            <p:cNvSpPr/>
            <p:nvPr/>
          </p:nvSpPr>
          <p:spPr bwMode="auto">
            <a:xfrm>
              <a:off x="238125" y="1615389"/>
              <a:ext cx="447675" cy="385168"/>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2</a:t>
              </a:r>
            </a:p>
          </p:txBody>
        </p:sp>
        <p:sp>
          <p:nvSpPr>
            <p:cNvPr id="18" name="Rounded Rectangle 5">
              <a:extLst>
                <a:ext uri="{FF2B5EF4-FFF2-40B4-BE49-F238E27FC236}">
                  <a16:creationId xmlns:a16="http://schemas.microsoft.com/office/drawing/2014/main" id="{0F8FBF41-4628-497E-B861-E7059AB1A137}"/>
                </a:ext>
              </a:extLst>
            </p:cNvPr>
            <p:cNvSpPr/>
            <p:nvPr/>
          </p:nvSpPr>
          <p:spPr bwMode="auto">
            <a:xfrm>
              <a:off x="238125" y="2076315"/>
              <a:ext cx="447675" cy="34964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3</a:t>
              </a:r>
            </a:p>
          </p:txBody>
        </p:sp>
        <p:sp>
          <p:nvSpPr>
            <p:cNvPr id="19" name="Rounded Rectangle 13">
              <a:extLst>
                <a:ext uri="{FF2B5EF4-FFF2-40B4-BE49-F238E27FC236}">
                  <a16:creationId xmlns:a16="http://schemas.microsoft.com/office/drawing/2014/main" id="{2D36AA39-34D1-440F-90C6-BE42DBE15994}"/>
                </a:ext>
              </a:extLst>
            </p:cNvPr>
            <p:cNvSpPr/>
            <p:nvPr/>
          </p:nvSpPr>
          <p:spPr bwMode="auto">
            <a:xfrm>
              <a:off x="238125" y="2495554"/>
              <a:ext cx="447675" cy="367802"/>
            </a:xfrm>
            <a:prstGeom prst="roundRect">
              <a:avLst/>
            </a:prstGeom>
            <a:solidFill>
              <a:schemeClr val="accent2"/>
            </a:solidFill>
            <a:ln w="9525" cap="flat" cmpd="sng" algn="ctr">
              <a:solidFill>
                <a:schemeClr val="accent2"/>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accent6">
                      <a:lumMod val="60000"/>
                      <a:lumOff val="40000"/>
                    </a:schemeClr>
                  </a:solidFill>
                </a:rPr>
                <a:t>4</a:t>
              </a:r>
            </a:p>
          </p:txBody>
        </p:sp>
        <p:sp>
          <p:nvSpPr>
            <p:cNvPr id="20" name="Rounded Rectangle 14">
              <a:extLst>
                <a:ext uri="{FF2B5EF4-FFF2-40B4-BE49-F238E27FC236}">
                  <a16:creationId xmlns:a16="http://schemas.microsoft.com/office/drawing/2014/main" id="{DDDF97F1-F66C-49E9-9078-AAEFF09D26FB}"/>
                </a:ext>
              </a:extLst>
            </p:cNvPr>
            <p:cNvSpPr/>
            <p:nvPr/>
          </p:nvSpPr>
          <p:spPr bwMode="auto">
            <a:xfrm>
              <a:off x="238125" y="2932906"/>
              <a:ext cx="447675" cy="357983"/>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5</a:t>
              </a:r>
            </a:p>
          </p:txBody>
        </p:sp>
        <p:sp>
          <p:nvSpPr>
            <p:cNvPr id="21" name="Rounded Rectangle 15">
              <a:extLst>
                <a:ext uri="{FF2B5EF4-FFF2-40B4-BE49-F238E27FC236}">
                  <a16:creationId xmlns:a16="http://schemas.microsoft.com/office/drawing/2014/main" id="{B9C19DEC-E4D3-4B49-9576-72BC8A359200}"/>
                </a:ext>
              </a:extLst>
            </p:cNvPr>
            <p:cNvSpPr/>
            <p:nvPr/>
          </p:nvSpPr>
          <p:spPr bwMode="auto">
            <a:xfrm>
              <a:off x="238125" y="3360439"/>
              <a:ext cx="447675" cy="354612"/>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6</a:t>
              </a:r>
            </a:p>
          </p:txBody>
        </p:sp>
        <p:sp>
          <p:nvSpPr>
            <p:cNvPr id="22" name="Rounded Rectangle 16">
              <a:extLst>
                <a:ext uri="{FF2B5EF4-FFF2-40B4-BE49-F238E27FC236}">
                  <a16:creationId xmlns:a16="http://schemas.microsoft.com/office/drawing/2014/main" id="{75BDFACE-239C-4000-9AC4-9B2F943AC8A9}"/>
                </a:ext>
              </a:extLst>
            </p:cNvPr>
            <p:cNvSpPr/>
            <p:nvPr/>
          </p:nvSpPr>
          <p:spPr bwMode="auto">
            <a:xfrm>
              <a:off x="238125" y="3787290"/>
              <a:ext cx="447675" cy="385166"/>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bg1"/>
                  </a:solidFill>
                </a:rPr>
                <a:t>7</a:t>
              </a:r>
            </a:p>
          </p:txBody>
        </p:sp>
        <p:sp>
          <p:nvSpPr>
            <p:cNvPr id="23" name="Rounded Rectangle 17">
              <a:extLst>
                <a:ext uri="{FF2B5EF4-FFF2-40B4-BE49-F238E27FC236}">
                  <a16:creationId xmlns:a16="http://schemas.microsoft.com/office/drawing/2014/main" id="{77835E39-A069-4A9D-A59A-7EFF8C75C113}"/>
                </a:ext>
              </a:extLst>
            </p:cNvPr>
            <p:cNvSpPr/>
            <p:nvPr/>
          </p:nvSpPr>
          <p:spPr bwMode="auto">
            <a:xfrm>
              <a:off x="238125" y="4242049"/>
              <a:ext cx="447675" cy="38516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8</a:t>
              </a:r>
            </a:p>
          </p:txBody>
        </p:sp>
        <p:sp>
          <p:nvSpPr>
            <p:cNvPr id="24" name="Rounded Rectangle 18">
              <a:extLst>
                <a:ext uri="{FF2B5EF4-FFF2-40B4-BE49-F238E27FC236}">
                  <a16:creationId xmlns:a16="http://schemas.microsoft.com/office/drawing/2014/main" id="{96ABC648-5E3F-4245-97AA-959AF7D83AE0}"/>
                </a:ext>
              </a:extLst>
            </p:cNvPr>
            <p:cNvSpPr/>
            <p:nvPr/>
          </p:nvSpPr>
          <p:spPr bwMode="auto">
            <a:xfrm>
              <a:off x="238125" y="4696808"/>
              <a:ext cx="447675" cy="385167"/>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9</a:t>
              </a:r>
            </a:p>
          </p:txBody>
        </p:sp>
        <p:sp>
          <p:nvSpPr>
            <p:cNvPr id="25" name="Rounded Rectangle 19">
              <a:extLst>
                <a:ext uri="{FF2B5EF4-FFF2-40B4-BE49-F238E27FC236}">
                  <a16:creationId xmlns:a16="http://schemas.microsoft.com/office/drawing/2014/main" id="{0A8CFA26-7568-4B4C-A299-71755DE33B7A}"/>
                </a:ext>
              </a:extLst>
            </p:cNvPr>
            <p:cNvSpPr/>
            <p:nvPr/>
          </p:nvSpPr>
          <p:spPr bwMode="auto">
            <a:xfrm>
              <a:off x="238125" y="5153769"/>
              <a:ext cx="447675" cy="405355"/>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lstStyle/>
            <a:p>
              <a:pPr algn="ctr">
                <a:defRPr/>
              </a:pPr>
              <a:r>
                <a:rPr lang="en-US" sz="1400" dirty="0">
                  <a:solidFill>
                    <a:schemeClr val="tx1">
                      <a:lumMod val="60000"/>
                      <a:lumOff val="40000"/>
                    </a:schemeClr>
                  </a:solidFill>
                </a:rPr>
                <a:t>10</a:t>
              </a:r>
            </a:p>
          </p:txBody>
        </p:sp>
      </p:grpSp>
      <p:pic>
        <p:nvPicPr>
          <p:cNvPr id="26" name="Picture 2">
            <a:extLst>
              <a:ext uri="{FF2B5EF4-FFF2-40B4-BE49-F238E27FC236}">
                <a16:creationId xmlns:a16="http://schemas.microsoft.com/office/drawing/2014/main" id="{6820B878-159C-4A00-B2AF-2B46EB046F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67899" y="2004381"/>
            <a:ext cx="5315538" cy="332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62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685800" y="1828799"/>
            <a:ext cx="10817352" cy="3948157"/>
          </a:xfrm>
        </p:spPr>
        <p:txBody>
          <a:bodyPr>
            <a:normAutofit fontScale="92500" lnSpcReduction="20000"/>
          </a:bodyPr>
          <a:lstStyle/>
          <a:p>
            <a:r>
              <a:rPr lang="en-US" sz="1600" dirty="0"/>
              <a:t>How we define employee can vary depending on the purpose: </a:t>
            </a:r>
          </a:p>
          <a:p>
            <a:pPr lvl="1"/>
            <a:r>
              <a:rPr lang="en-US" sz="1600" dirty="0"/>
              <a:t>Employee as defined in your plan documents </a:t>
            </a:r>
          </a:p>
          <a:p>
            <a:pPr lvl="2"/>
            <a:r>
              <a:rPr lang="en-US" sz="1600" dirty="0"/>
              <a:t>Misclassification can result in retroactive benefits or plan disqualification</a:t>
            </a:r>
          </a:p>
          <a:p>
            <a:pPr lvl="2"/>
            <a:r>
              <a:rPr lang="en-US" sz="1600" dirty="0"/>
              <a:t>Plan documents often include “Microsoft” language (for example, individuals are who misclassified are still excluded).</a:t>
            </a:r>
          </a:p>
          <a:p>
            <a:pPr lvl="1"/>
            <a:r>
              <a:rPr lang="en-US" sz="1600" dirty="0"/>
              <a:t>Different tests used for different purposes: </a:t>
            </a:r>
          </a:p>
          <a:p>
            <a:pPr lvl="2"/>
            <a:r>
              <a:rPr lang="en-US" sz="1600" dirty="0"/>
              <a:t>Employment taxes </a:t>
            </a:r>
          </a:p>
          <a:p>
            <a:pPr lvl="2"/>
            <a:r>
              <a:rPr lang="en-US" sz="1600" dirty="0"/>
              <a:t>ACA</a:t>
            </a:r>
          </a:p>
          <a:p>
            <a:pPr lvl="2"/>
            <a:r>
              <a:rPr lang="en-US" sz="1600" dirty="0"/>
              <a:t>Service provider under Section 409A</a:t>
            </a:r>
          </a:p>
          <a:p>
            <a:pPr lvl="2"/>
            <a:r>
              <a:rPr lang="en-US" sz="1600" dirty="0"/>
              <a:t>Employee for Fair Labor Standards Act (</a:t>
            </a:r>
            <a:r>
              <a:rPr lang="en-US" sz="1600" dirty="0" err="1"/>
              <a:t>FLSA</a:t>
            </a:r>
            <a:r>
              <a:rPr lang="en-US" sz="1600" dirty="0"/>
              <a:t>)</a:t>
            </a:r>
          </a:p>
          <a:p>
            <a:pPr lvl="2"/>
            <a:r>
              <a:rPr lang="en-US" sz="1600" dirty="0"/>
              <a:t>Employee Retirement Income Security Act (ERISA)</a:t>
            </a:r>
          </a:p>
        </p:txBody>
      </p:sp>
      <p:sp>
        <p:nvSpPr>
          <p:cNvPr id="2" name="Title 1"/>
          <p:cNvSpPr>
            <a:spLocks noGrp="1"/>
          </p:cNvSpPr>
          <p:nvPr>
            <p:ph type="title"/>
          </p:nvPr>
        </p:nvSpPr>
        <p:spPr/>
        <p:txBody>
          <a:bodyPr/>
          <a:lstStyle/>
          <a:p>
            <a:r>
              <a:rPr lang="en-US" dirty="0"/>
              <a:t>Definitions of Employee</a:t>
            </a:r>
          </a:p>
        </p:txBody>
      </p:sp>
    </p:spTree>
    <p:extLst>
      <p:ext uri="{BB962C8B-B14F-4D97-AF65-F5344CB8AC3E}">
        <p14:creationId xmlns:p14="http://schemas.microsoft.com/office/powerpoint/2010/main" val="2168758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903BD5-299E-43C1-B967-C2643C58C2F9}"/>
              </a:ext>
            </a:extLst>
          </p:cNvPr>
          <p:cNvSpPr>
            <a:spLocks noGrp="1"/>
          </p:cNvSpPr>
          <p:nvPr>
            <p:ph type="body" sz="quarter" idx="13"/>
          </p:nvPr>
        </p:nvSpPr>
        <p:spPr/>
        <p:txBody>
          <a:bodyPr>
            <a:normAutofit/>
          </a:bodyPr>
          <a:lstStyle/>
          <a:p>
            <a:r>
              <a:rPr lang="en-US" altLang="en-US" sz="2400" dirty="0"/>
              <a:t>Does your company have clauses in its benefits plan documents that clearly exclude ICs? </a:t>
            </a:r>
          </a:p>
          <a:p>
            <a:pPr lvl="1"/>
            <a:r>
              <a:rPr lang="en-US" altLang="en-US" sz="2400" dirty="0"/>
              <a:t>Yes</a:t>
            </a:r>
          </a:p>
          <a:p>
            <a:pPr lvl="1"/>
            <a:r>
              <a:rPr lang="en-US" altLang="en-US" sz="2400" dirty="0"/>
              <a:t>No</a:t>
            </a:r>
            <a:endParaRPr lang="en-US" sz="2400" dirty="0"/>
          </a:p>
        </p:txBody>
      </p:sp>
      <p:sp>
        <p:nvSpPr>
          <p:cNvPr id="2" name="Title 1">
            <a:extLst>
              <a:ext uri="{FF2B5EF4-FFF2-40B4-BE49-F238E27FC236}">
                <a16:creationId xmlns:a16="http://schemas.microsoft.com/office/drawing/2014/main" id="{3492F72E-2EAB-4334-9960-75E6440C13AC}"/>
              </a:ext>
            </a:extLst>
          </p:cNvPr>
          <p:cNvSpPr>
            <a:spLocks noGrp="1"/>
          </p:cNvSpPr>
          <p:nvPr>
            <p:ph type="title"/>
          </p:nvPr>
        </p:nvSpPr>
        <p:spPr/>
        <p:txBody>
          <a:bodyPr/>
          <a:lstStyle/>
          <a:p>
            <a:r>
              <a:rPr lang="en-US" altLang="en-US" dirty="0"/>
              <a:t>Audience Question #2</a:t>
            </a:r>
            <a:endParaRPr lang="en-US" dirty="0"/>
          </a:p>
        </p:txBody>
      </p:sp>
    </p:spTree>
    <p:extLst>
      <p:ext uri="{BB962C8B-B14F-4D97-AF65-F5344CB8AC3E}">
        <p14:creationId xmlns:p14="http://schemas.microsoft.com/office/powerpoint/2010/main" val="195692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01D7B-84F2-41CA-B10F-B749181F07D1}"/>
              </a:ext>
            </a:extLst>
          </p:cNvPr>
          <p:cNvSpPr>
            <a:spLocks noGrp="1"/>
          </p:cNvSpPr>
          <p:nvPr>
            <p:ph type="body" sz="quarter" idx="13"/>
          </p:nvPr>
        </p:nvSpPr>
        <p:spPr>
          <a:xfrm>
            <a:off x="1243584" y="1828800"/>
            <a:ext cx="7452360" cy="3931920"/>
          </a:xfrm>
        </p:spPr>
        <p:txBody>
          <a:bodyPr>
            <a:normAutofit lnSpcReduction="10000"/>
          </a:bodyPr>
          <a:lstStyle/>
          <a:p>
            <a:r>
              <a:rPr lang="en-US" altLang="en-US" sz="2000" dirty="0"/>
              <a:t>Individuals working for IC may be misclassified</a:t>
            </a:r>
          </a:p>
          <a:p>
            <a:pPr lvl="1"/>
            <a:r>
              <a:rPr lang="en-US" altLang="en-US" sz="1800" dirty="0"/>
              <a:t>May claim to be employees of IC or employer</a:t>
            </a:r>
          </a:p>
          <a:p>
            <a:pPr lvl="1"/>
            <a:r>
              <a:rPr lang="en-US" altLang="en-US" sz="1800" dirty="0"/>
              <a:t>Employer may be liable for wage and hour claims</a:t>
            </a:r>
          </a:p>
          <a:p>
            <a:r>
              <a:rPr lang="en-US" altLang="en-US" sz="2000" dirty="0"/>
              <a:t>Employers must also be alert to ICs’ immigration documentation policies</a:t>
            </a:r>
          </a:p>
          <a:p>
            <a:pPr lvl="1"/>
            <a:r>
              <a:rPr lang="en-US" altLang="en-US" sz="1800" dirty="0"/>
              <a:t>ICs do not have to complete I-9 form and their ability to work in U.S. does not have to verified</a:t>
            </a:r>
          </a:p>
          <a:p>
            <a:pPr lvl="1"/>
            <a:r>
              <a:rPr lang="en-US" altLang="en-US" sz="1800" dirty="0"/>
              <a:t>Large retailer recently hit with penalty related to its janitorial contractors using undocumented workers</a:t>
            </a:r>
          </a:p>
          <a:p>
            <a:endParaRPr lang="en-US" dirty="0"/>
          </a:p>
        </p:txBody>
      </p:sp>
      <p:sp>
        <p:nvSpPr>
          <p:cNvPr id="2" name="Title 1">
            <a:extLst>
              <a:ext uri="{FF2B5EF4-FFF2-40B4-BE49-F238E27FC236}">
                <a16:creationId xmlns:a16="http://schemas.microsoft.com/office/drawing/2014/main" id="{B8B9B469-0455-48AD-969B-001EE31A0B00}"/>
              </a:ext>
            </a:extLst>
          </p:cNvPr>
          <p:cNvSpPr>
            <a:spLocks noGrp="1"/>
          </p:cNvSpPr>
          <p:nvPr>
            <p:ph type="title"/>
          </p:nvPr>
        </p:nvSpPr>
        <p:spPr/>
        <p:txBody>
          <a:bodyPr>
            <a:normAutofit fontScale="90000"/>
          </a:bodyPr>
          <a:lstStyle/>
          <a:p>
            <a:r>
              <a:rPr lang="en-US" altLang="en-US" sz="3600" dirty="0"/>
              <a:t>ICs May Use Workers Who Are Improperly Classified</a:t>
            </a:r>
            <a:endParaRPr lang="en-US" dirty="0"/>
          </a:p>
        </p:txBody>
      </p:sp>
      <p:graphicFrame>
        <p:nvGraphicFramePr>
          <p:cNvPr id="17" name="Object 8">
            <a:extLst>
              <a:ext uri="{FF2B5EF4-FFF2-40B4-BE49-F238E27FC236}">
                <a16:creationId xmlns:a16="http://schemas.microsoft.com/office/drawing/2014/main" id="{C76C9A96-B331-4BF5-8E0E-350E12079347}"/>
              </a:ext>
            </a:extLst>
          </p:cNvPr>
          <p:cNvGraphicFramePr>
            <a:graphicFrameLocks noChangeAspect="1"/>
          </p:cNvGraphicFramePr>
          <p:nvPr>
            <p:extLst>
              <p:ext uri="{D42A27DB-BD31-4B8C-83A1-F6EECF244321}">
                <p14:modId xmlns:p14="http://schemas.microsoft.com/office/powerpoint/2010/main" val="3045034549"/>
              </p:ext>
            </p:extLst>
          </p:nvPr>
        </p:nvGraphicFramePr>
        <p:xfrm>
          <a:off x="9162222" y="1810051"/>
          <a:ext cx="1905000" cy="1905000"/>
        </p:xfrm>
        <a:graphic>
          <a:graphicData uri="http://schemas.openxmlformats.org/presentationml/2006/ole">
            <mc:AlternateContent xmlns:mc="http://schemas.openxmlformats.org/markup-compatibility/2006">
              <mc:Choice xmlns:v="urn:schemas-microsoft-com:vml" Requires="v">
                <p:oleObj spid="_x0000_s2067" name="Image" r:id="rId3" imgW="6349206" imgH="6349206" progId="">
                  <p:embed/>
                </p:oleObj>
              </mc:Choice>
              <mc:Fallback>
                <p:oleObj name="Image" r:id="rId3" imgW="6349206" imgH="6349206" progId="">
                  <p:embed/>
                  <p:pic>
                    <p:nvPicPr>
                      <p:cNvPr id="1539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2222" y="1810051"/>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8" name="Picture 15">
            <a:extLst>
              <a:ext uri="{FF2B5EF4-FFF2-40B4-BE49-F238E27FC236}">
                <a16:creationId xmlns:a16="http://schemas.microsoft.com/office/drawing/2014/main" id="{331D65FA-F0FC-427F-848B-AE18F76B81D4}"/>
              </a:ext>
            </a:extLst>
          </p:cNvPr>
          <p:cNvPicPr>
            <a:picLocks noChangeAspect="1"/>
          </p:cNvPicPr>
          <p:nvPr/>
        </p:nvPicPr>
        <p:blipFill>
          <a:blip r:embed="rId5">
            <a:extLst>
              <a:ext uri="{28A0092B-C50C-407E-A947-70E740481C1C}">
                <a14:useLocalDpi xmlns:a14="http://schemas.microsoft.com/office/drawing/2010/main" val="0"/>
              </a:ext>
            </a:extLst>
          </a:blip>
          <a:srcRect l="45313" t="35001" r="42500" b="36667"/>
          <a:stretch>
            <a:fillRect/>
          </a:stretch>
        </p:blipFill>
        <p:spPr bwMode="auto">
          <a:xfrm>
            <a:off x="9543223" y="4353226"/>
            <a:ext cx="11144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33">
            <a:extLst>
              <a:ext uri="{FF2B5EF4-FFF2-40B4-BE49-F238E27FC236}">
                <a16:creationId xmlns:a16="http://schemas.microsoft.com/office/drawing/2014/main" id="{78C0FFF0-9098-4525-8F29-F33A13D435EE}"/>
              </a:ext>
            </a:extLst>
          </p:cNvPr>
          <p:cNvGrpSpPr>
            <a:grpSpLocks/>
          </p:cNvGrpSpPr>
          <p:nvPr/>
        </p:nvGrpSpPr>
        <p:grpSpPr bwMode="auto">
          <a:xfrm>
            <a:off x="9086022" y="4867577"/>
            <a:ext cx="2057400" cy="1019175"/>
            <a:chOff x="1447800" y="4419600"/>
            <a:chExt cx="1752600" cy="1019175"/>
          </a:xfrm>
        </p:grpSpPr>
        <p:sp>
          <p:nvSpPr>
            <p:cNvPr id="20" name="Oval 19">
              <a:extLst>
                <a:ext uri="{FF2B5EF4-FFF2-40B4-BE49-F238E27FC236}">
                  <a16:creationId xmlns:a16="http://schemas.microsoft.com/office/drawing/2014/main" id="{1533CC28-F674-45C6-AEFB-0C11BB0CCDDD}"/>
                </a:ext>
              </a:extLst>
            </p:cNvPr>
            <p:cNvSpPr/>
            <p:nvPr/>
          </p:nvSpPr>
          <p:spPr bwMode="auto">
            <a:xfrm>
              <a:off x="1676400" y="4572000"/>
              <a:ext cx="438150" cy="428625"/>
            </a:xfrm>
            <a:prstGeom prst="ellipse">
              <a:avLst/>
            </a:prstGeom>
            <a:solidFill>
              <a:srgbClr val="ADADAD">
                <a:alpha val="54902"/>
              </a:srgbClr>
            </a:solidFill>
            <a:ln w="9525" cap="flat" cmpd="sng" algn="ctr">
              <a:noFill/>
              <a:prstDash val="solid"/>
              <a:round/>
              <a:headEnd type="none" w="med" len="med"/>
              <a:tailEnd type="none" w="med" len="med"/>
            </a:ln>
            <a:effectLst>
              <a:softEdge rad="63500"/>
            </a:effectLst>
          </p:spPr>
          <p:txBody>
            <a:bodyPr/>
            <a:lstStyle/>
            <a:p>
              <a:pPr>
                <a:defRPr/>
              </a:pPr>
              <a:endParaRPr lang="en-US"/>
            </a:p>
          </p:txBody>
        </p:sp>
        <p:sp>
          <p:nvSpPr>
            <p:cNvPr id="21" name="Oval 20">
              <a:extLst>
                <a:ext uri="{FF2B5EF4-FFF2-40B4-BE49-F238E27FC236}">
                  <a16:creationId xmlns:a16="http://schemas.microsoft.com/office/drawing/2014/main" id="{33BF6D8B-5A88-4959-98FF-F51D2D7AEE2C}"/>
                </a:ext>
              </a:extLst>
            </p:cNvPr>
            <p:cNvSpPr/>
            <p:nvPr/>
          </p:nvSpPr>
          <p:spPr bwMode="auto">
            <a:xfrm>
              <a:off x="1828800" y="4648200"/>
              <a:ext cx="438150" cy="428625"/>
            </a:xfrm>
            <a:prstGeom prst="ellipse">
              <a:avLst/>
            </a:prstGeom>
            <a:solidFill>
              <a:srgbClr val="ADADAD">
                <a:alpha val="54902"/>
              </a:srgbClr>
            </a:solidFill>
            <a:ln w="9525" cap="flat" cmpd="sng" algn="ctr">
              <a:noFill/>
              <a:prstDash val="solid"/>
              <a:round/>
              <a:headEnd type="none" w="med" len="med"/>
              <a:tailEnd type="none" w="med" len="med"/>
            </a:ln>
            <a:effectLst>
              <a:softEdge rad="63500"/>
            </a:effectLst>
          </p:spPr>
          <p:txBody>
            <a:bodyPr/>
            <a:lstStyle/>
            <a:p>
              <a:pPr>
                <a:defRPr/>
              </a:pPr>
              <a:endParaRPr lang="en-US"/>
            </a:p>
          </p:txBody>
        </p:sp>
        <p:sp>
          <p:nvSpPr>
            <p:cNvPr id="22" name="Oval 21">
              <a:extLst>
                <a:ext uri="{FF2B5EF4-FFF2-40B4-BE49-F238E27FC236}">
                  <a16:creationId xmlns:a16="http://schemas.microsoft.com/office/drawing/2014/main" id="{46396164-1FDC-4F48-AE42-AB74862960AC}"/>
                </a:ext>
              </a:extLst>
            </p:cNvPr>
            <p:cNvSpPr/>
            <p:nvPr/>
          </p:nvSpPr>
          <p:spPr bwMode="auto">
            <a:xfrm>
              <a:off x="1828800" y="4752975"/>
              <a:ext cx="438150" cy="428625"/>
            </a:xfrm>
            <a:prstGeom prst="ellipse">
              <a:avLst/>
            </a:prstGeom>
            <a:solidFill>
              <a:srgbClr val="ADADAD">
                <a:alpha val="54902"/>
              </a:srgbClr>
            </a:solidFill>
            <a:ln w="9525" cap="flat" cmpd="sng" algn="ctr">
              <a:noFill/>
              <a:prstDash val="solid"/>
              <a:round/>
              <a:headEnd type="none" w="med" len="med"/>
              <a:tailEnd type="none" w="med" len="med"/>
            </a:ln>
            <a:effectLst>
              <a:softEdge rad="63500"/>
            </a:effectLst>
          </p:spPr>
          <p:txBody>
            <a:bodyPr/>
            <a:lstStyle/>
            <a:p>
              <a:pPr>
                <a:defRPr/>
              </a:pPr>
              <a:endParaRPr lang="en-US"/>
            </a:p>
          </p:txBody>
        </p:sp>
        <p:sp>
          <p:nvSpPr>
            <p:cNvPr id="23" name="Oval 22">
              <a:extLst>
                <a:ext uri="{FF2B5EF4-FFF2-40B4-BE49-F238E27FC236}">
                  <a16:creationId xmlns:a16="http://schemas.microsoft.com/office/drawing/2014/main" id="{11D3B665-2E16-4621-A840-9DB103E6BDF0}"/>
                </a:ext>
              </a:extLst>
            </p:cNvPr>
            <p:cNvSpPr/>
            <p:nvPr/>
          </p:nvSpPr>
          <p:spPr bwMode="auto">
            <a:xfrm>
              <a:off x="1447800" y="4419600"/>
              <a:ext cx="533400" cy="428625"/>
            </a:xfrm>
            <a:prstGeom prst="ellipse">
              <a:avLst/>
            </a:prstGeom>
            <a:solidFill>
              <a:srgbClr val="ADADAD">
                <a:alpha val="54902"/>
              </a:srgbClr>
            </a:solidFill>
            <a:ln w="9525" cap="flat" cmpd="sng" algn="ctr">
              <a:noFill/>
              <a:prstDash val="solid"/>
              <a:round/>
              <a:headEnd type="none" w="med" len="med"/>
              <a:tailEnd type="none" w="med" len="med"/>
            </a:ln>
            <a:effectLst>
              <a:softEdge rad="63500"/>
            </a:effectLst>
          </p:spPr>
          <p:txBody>
            <a:bodyPr/>
            <a:lstStyle/>
            <a:p>
              <a:pPr>
                <a:defRPr/>
              </a:pPr>
              <a:endParaRPr lang="en-US"/>
            </a:p>
          </p:txBody>
        </p:sp>
        <p:sp>
          <p:nvSpPr>
            <p:cNvPr id="24" name="Oval 23">
              <a:extLst>
                <a:ext uri="{FF2B5EF4-FFF2-40B4-BE49-F238E27FC236}">
                  <a16:creationId xmlns:a16="http://schemas.microsoft.com/office/drawing/2014/main" id="{49C7207B-57D3-47DC-95E6-9B354DF69A59}"/>
                </a:ext>
              </a:extLst>
            </p:cNvPr>
            <p:cNvSpPr/>
            <p:nvPr/>
          </p:nvSpPr>
          <p:spPr bwMode="auto">
            <a:xfrm>
              <a:off x="1905000" y="4572000"/>
              <a:ext cx="533400" cy="428625"/>
            </a:xfrm>
            <a:prstGeom prst="ellipse">
              <a:avLst/>
            </a:prstGeom>
            <a:solidFill>
              <a:srgbClr val="ADADAD">
                <a:alpha val="54902"/>
              </a:srgbClr>
            </a:solidFill>
            <a:ln w="9525" cap="flat" cmpd="sng" algn="ctr">
              <a:noFill/>
              <a:prstDash val="solid"/>
              <a:round/>
              <a:headEnd type="none" w="med" len="med"/>
              <a:tailEnd type="none" w="med" len="med"/>
            </a:ln>
            <a:effectLst>
              <a:softEdge rad="63500"/>
            </a:effectLst>
          </p:spPr>
          <p:txBody>
            <a:bodyPr/>
            <a:lstStyle/>
            <a:p>
              <a:pPr>
                <a:defRPr/>
              </a:pPr>
              <a:endParaRPr lang="en-US"/>
            </a:p>
          </p:txBody>
        </p:sp>
        <p:sp>
          <p:nvSpPr>
            <p:cNvPr id="25" name="Oval 24">
              <a:extLst>
                <a:ext uri="{FF2B5EF4-FFF2-40B4-BE49-F238E27FC236}">
                  <a16:creationId xmlns:a16="http://schemas.microsoft.com/office/drawing/2014/main" id="{D91EB291-51AE-4823-B545-16AAAD3253BC}"/>
                </a:ext>
              </a:extLst>
            </p:cNvPr>
            <p:cNvSpPr/>
            <p:nvPr/>
          </p:nvSpPr>
          <p:spPr bwMode="auto">
            <a:xfrm>
              <a:off x="2057400" y="4724400"/>
              <a:ext cx="533400" cy="428625"/>
            </a:xfrm>
            <a:prstGeom prst="ellipse">
              <a:avLst/>
            </a:prstGeom>
            <a:solidFill>
              <a:srgbClr val="ADADAD">
                <a:alpha val="54902"/>
              </a:srgbClr>
            </a:solidFill>
            <a:ln w="9525" cap="flat" cmpd="sng" algn="ctr">
              <a:noFill/>
              <a:prstDash val="solid"/>
              <a:round/>
              <a:headEnd type="none" w="med" len="med"/>
              <a:tailEnd type="none" w="med" len="med"/>
            </a:ln>
            <a:effectLst>
              <a:softEdge rad="63500"/>
            </a:effectLst>
          </p:spPr>
          <p:txBody>
            <a:bodyPr/>
            <a:lstStyle/>
            <a:p>
              <a:pPr>
                <a:defRPr/>
              </a:pPr>
              <a:endParaRPr lang="en-US"/>
            </a:p>
          </p:txBody>
        </p:sp>
        <p:sp>
          <p:nvSpPr>
            <p:cNvPr id="26" name="Oval 25">
              <a:extLst>
                <a:ext uri="{FF2B5EF4-FFF2-40B4-BE49-F238E27FC236}">
                  <a16:creationId xmlns:a16="http://schemas.microsoft.com/office/drawing/2014/main" id="{8F19C27A-DA2B-4319-A3E2-EA11FE92B587}"/>
                </a:ext>
              </a:extLst>
            </p:cNvPr>
            <p:cNvSpPr/>
            <p:nvPr/>
          </p:nvSpPr>
          <p:spPr bwMode="auto">
            <a:xfrm>
              <a:off x="2209800" y="4572000"/>
              <a:ext cx="533400" cy="428625"/>
            </a:xfrm>
            <a:prstGeom prst="ellipse">
              <a:avLst/>
            </a:prstGeom>
            <a:solidFill>
              <a:srgbClr val="ADADAD">
                <a:alpha val="54902"/>
              </a:srgbClr>
            </a:solidFill>
            <a:ln w="9525" cap="flat" cmpd="sng" algn="ctr">
              <a:noFill/>
              <a:prstDash val="solid"/>
              <a:round/>
              <a:headEnd type="none" w="med" len="med"/>
              <a:tailEnd type="none" w="med" len="med"/>
            </a:ln>
            <a:effectLst>
              <a:softEdge rad="63500"/>
            </a:effectLst>
          </p:spPr>
          <p:txBody>
            <a:bodyPr/>
            <a:lstStyle/>
            <a:p>
              <a:pPr>
                <a:defRPr/>
              </a:pPr>
              <a:endParaRPr lang="en-US"/>
            </a:p>
          </p:txBody>
        </p:sp>
        <p:sp>
          <p:nvSpPr>
            <p:cNvPr id="27" name="Oval 26">
              <a:extLst>
                <a:ext uri="{FF2B5EF4-FFF2-40B4-BE49-F238E27FC236}">
                  <a16:creationId xmlns:a16="http://schemas.microsoft.com/office/drawing/2014/main" id="{564B97BC-C74C-41F2-85F8-4F237E200DEF}"/>
                </a:ext>
              </a:extLst>
            </p:cNvPr>
            <p:cNvSpPr/>
            <p:nvPr/>
          </p:nvSpPr>
          <p:spPr bwMode="auto">
            <a:xfrm>
              <a:off x="2438400" y="4419600"/>
              <a:ext cx="533400" cy="428625"/>
            </a:xfrm>
            <a:prstGeom prst="ellipse">
              <a:avLst/>
            </a:prstGeom>
            <a:solidFill>
              <a:srgbClr val="ADADAD">
                <a:alpha val="54902"/>
              </a:srgbClr>
            </a:solidFill>
            <a:ln w="9525" cap="flat" cmpd="sng" algn="ctr">
              <a:noFill/>
              <a:prstDash val="solid"/>
              <a:round/>
              <a:headEnd type="none" w="med" len="med"/>
              <a:tailEnd type="none" w="med" len="med"/>
            </a:ln>
            <a:effectLst>
              <a:softEdge rad="63500"/>
            </a:effectLst>
          </p:spPr>
          <p:txBody>
            <a:bodyPr/>
            <a:lstStyle/>
            <a:p>
              <a:pPr>
                <a:defRPr/>
              </a:pPr>
              <a:endParaRPr lang="en-US"/>
            </a:p>
          </p:txBody>
        </p:sp>
        <p:sp>
          <p:nvSpPr>
            <p:cNvPr id="28" name="Oval 27">
              <a:extLst>
                <a:ext uri="{FF2B5EF4-FFF2-40B4-BE49-F238E27FC236}">
                  <a16:creationId xmlns:a16="http://schemas.microsoft.com/office/drawing/2014/main" id="{5B2B9CA4-2919-4F56-9AAA-422EB46BA871}"/>
                </a:ext>
              </a:extLst>
            </p:cNvPr>
            <p:cNvSpPr/>
            <p:nvPr/>
          </p:nvSpPr>
          <p:spPr bwMode="auto">
            <a:xfrm>
              <a:off x="2438400" y="4600575"/>
              <a:ext cx="533400" cy="428625"/>
            </a:xfrm>
            <a:prstGeom prst="ellipse">
              <a:avLst/>
            </a:prstGeom>
            <a:solidFill>
              <a:srgbClr val="ADADAD">
                <a:alpha val="54902"/>
              </a:srgbClr>
            </a:solidFill>
            <a:ln w="9525" cap="flat" cmpd="sng" algn="ctr">
              <a:noFill/>
              <a:prstDash val="solid"/>
              <a:round/>
              <a:headEnd type="none" w="med" len="med"/>
              <a:tailEnd type="none" w="med" len="med"/>
            </a:ln>
            <a:effectLst>
              <a:softEdge rad="63500"/>
            </a:effectLst>
          </p:spPr>
          <p:txBody>
            <a:bodyPr/>
            <a:lstStyle/>
            <a:p>
              <a:pPr>
                <a:defRPr/>
              </a:pPr>
              <a:endParaRPr lang="en-US"/>
            </a:p>
          </p:txBody>
        </p:sp>
        <p:sp>
          <p:nvSpPr>
            <p:cNvPr id="29" name="Oval 28">
              <a:extLst>
                <a:ext uri="{FF2B5EF4-FFF2-40B4-BE49-F238E27FC236}">
                  <a16:creationId xmlns:a16="http://schemas.microsoft.com/office/drawing/2014/main" id="{0AF4406F-54C5-4A27-9384-9FC27EFD15A8}"/>
                </a:ext>
              </a:extLst>
            </p:cNvPr>
            <p:cNvSpPr/>
            <p:nvPr/>
          </p:nvSpPr>
          <p:spPr bwMode="auto">
            <a:xfrm>
              <a:off x="2667000" y="4572000"/>
              <a:ext cx="533400" cy="428625"/>
            </a:xfrm>
            <a:prstGeom prst="ellipse">
              <a:avLst/>
            </a:prstGeom>
            <a:solidFill>
              <a:srgbClr val="ADADAD">
                <a:alpha val="54902"/>
              </a:srgbClr>
            </a:solidFill>
            <a:ln w="9525" cap="flat" cmpd="sng" algn="ctr">
              <a:noFill/>
              <a:prstDash val="solid"/>
              <a:round/>
              <a:headEnd type="none" w="med" len="med"/>
              <a:tailEnd type="none" w="med" len="med"/>
            </a:ln>
            <a:effectLst>
              <a:softEdge rad="63500"/>
            </a:effectLst>
          </p:spPr>
          <p:txBody>
            <a:bodyPr/>
            <a:lstStyle/>
            <a:p>
              <a:pPr>
                <a:defRPr/>
              </a:pPr>
              <a:endParaRPr lang="en-US"/>
            </a:p>
          </p:txBody>
        </p:sp>
        <p:sp>
          <p:nvSpPr>
            <p:cNvPr id="30" name="Oval 29">
              <a:extLst>
                <a:ext uri="{FF2B5EF4-FFF2-40B4-BE49-F238E27FC236}">
                  <a16:creationId xmlns:a16="http://schemas.microsoft.com/office/drawing/2014/main" id="{CE671643-BB4E-453C-B0F8-ADEB6CEA26D0}"/>
                </a:ext>
              </a:extLst>
            </p:cNvPr>
            <p:cNvSpPr/>
            <p:nvPr/>
          </p:nvSpPr>
          <p:spPr bwMode="auto">
            <a:xfrm>
              <a:off x="2667000" y="4419600"/>
              <a:ext cx="533400" cy="428625"/>
            </a:xfrm>
            <a:prstGeom prst="ellipse">
              <a:avLst/>
            </a:prstGeom>
            <a:solidFill>
              <a:srgbClr val="ADADAD">
                <a:alpha val="54902"/>
              </a:srgbClr>
            </a:solidFill>
            <a:ln w="9525" cap="flat" cmpd="sng" algn="ctr">
              <a:noFill/>
              <a:prstDash val="solid"/>
              <a:round/>
              <a:headEnd type="none" w="med" len="med"/>
              <a:tailEnd type="none" w="med" len="med"/>
            </a:ln>
            <a:effectLst>
              <a:softEdge rad="63500"/>
            </a:effectLst>
          </p:spPr>
          <p:txBody>
            <a:bodyPr/>
            <a:lstStyle/>
            <a:p>
              <a:pPr>
                <a:defRPr/>
              </a:pPr>
              <a:endParaRPr lang="en-US"/>
            </a:p>
          </p:txBody>
        </p:sp>
        <p:sp>
          <p:nvSpPr>
            <p:cNvPr id="31" name="Oval 30">
              <a:extLst>
                <a:ext uri="{FF2B5EF4-FFF2-40B4-BE49-F238E27FC236}">
                  <a16:creationId xmlns:a16="http://schemas.microsoft.com/office/drawing/2014/main" id="{5AFFD00E-7FBD-43A9-9D3D-0A991A6663C2}"/>
                </a:ext>
              </a:extLst>
            </p:cNvPr>
            <p:cNvSpPr/>
            <p:nvPr/>
          </p:nvSpPr>
          <p:spPr bwMode="auto">
            <a:xfrm>
              <a:off x="2362200" y="4752975"/>
              <a:ext cx="533400" cy="428625"/>
            </a:xfrm>
            <a:prstGeom prst="ellipse">
              <a:avLst/>
            </a:prstGeom>
            <a:solidFill>
              <a:srgbClr val="ADADAD">
                <a:alpha val="54902"/>
              </a:srgbClr>
            </a:solidFill>
            <a:ln w="9525" cap="flat" cmpd="sng" algn="ctr">
              <a:noFill/>
              <a:prstDash val="solid"/>
              <a:round/>
              <a:headEnd type="none" w="med" len="med"/>
              <a:tailEnd type="none" w="med" len="med"/>
            </a:ln>
            <a:effectLst>
              <a:softEdge rad="63500"/>
            </a:effectLst>
          </p:spPr>
          <p:txBody>
            <a:bodyPr/>
            <a:lstStyle/>
            <a:p>
              <a:pPr>
                <a:defRPr/>
              </a:pPr>
              <a:endParaRPr lang="en-US"/>
            </a:p>
          </p:txBody>
        </p:sp>
        <p:sp>
          <p:nvSpPr>
            <p:cNvPr id="32" name="Oval 31">
              <a:extLst>
                <a:ext uri="{FF2B5EF4-FFF2-40B4-BE49-F238E27FC236}">
                  <a16:creationId xmlns:a16="http://schemas.microsoft.com/office/drawing/2014/main" id="{D18177C1-96A4-4AF5-A2FE-237AEA1B23F9}"/>
                </a:ext>
              </a:extLst>
            </p:cNvPr>
            <p:cNvSpPr/>
            <p:nvPr/>
          </p:nvSpPr>
          <p:spPr bwMode="auto">
            <a:xfrm>
              <a:off x="2057400" y="4800600"/>
              <a:ext cx="533400" cy="428625"/>
            </a:xfrm>
            <a:prstGeom prst="ellipse">
              <a:avLst/>
            </a:prstGeom>
            <a:solidFill>
              <a:srgbClr val="ADADAD">
                <a:alpha val="54902"/>
              </a:srgbClr>
            </a:solidFill>
            <a:ln w="9525" cap="flat" cmpd="sng" algn="ctr">
              <a:noFill/>
              <a:prstDash val="solid"/>
              <a:round/>
              <a:headEnd type="none" w="med" len="med"/>
              <a:tailEnd type="none" w="med" len="med"/>
            </a:ln>
            <a:effectLst>
              <a:softEdge rad="63500"/>
            </a:effectLst>
          </p:spPr>
          <p:txBody>
            <a:bodyPr/>
            <a:lstStyle/>
            <a:p>
              <a:pPr>
                <a:defRPr/>
              </a:pPr>
              <a:endParaRPr lang="en-US"/>
            </a:p>
          </p:txBody>
        </p:sp>
        <p:sp>
          <p:nvSpPr>
            <p:cNvPr id="33" name="Oval 32">
              <a:extLst>
                <a:ext uri="{FF2B5EF4-FFF2-40B4-BE49-F238E27FC236}">
                  <a16:creationId xmlns:a16="http://schemas.microsoft.com/office/drawing/2014/main" id="{88464B6C-20AE-47E4-A029-D934F02099ED}"/>
                </a:ext>
              </a:extLst>
            </p:cNvPr>
            <p:cNvSpPr/>
            <p:nvPr/>
          </p:nvSpPr>
          <p:spPr bwMode="auto">
            <a:xfrm>
              <a:off x="1828800" y="4905375"/>
              <a:ext cx="533400" cy="428625"/>
            </a:xfrm>
            <a:prstGeom prst="ellipse">
              <a:avLst/>
            </a:prstGeom>
            <a:solidFill>
              <a:srgbClr val="ADADAD">
                <a:alpha val="54902"/>
              </a:srgbClr>
            </a:solidFill>
            <a:ln w="9525" cap="flat" cmpd="sng" algn="ctr">
              <a:noFill/>
              <a:prstDash val="solid"/>
              <a:round/>
              <a:headEnd type="none" w="med" len="med"/>
              <a:tailEnd type="none" w="med" len="med"/>
            </a:ln>
            <a:effectLst>
              <a:softEdge rad="63500"/>
            </a:effectLst>
          </p:spPr>
          <p:txBody>
            <a:bodyPr/>
            <a:lstStyle/>
            <a:p>
              <a:pPr>
                <a:defRPr/>
              </a:pPr>
              <a:endParaRPr lang="en-US"/>
            </a:p>
          </p:txBody>
        </p:sp>
        <p:sp>
          <p:nvSpPr>
            <p:cNvPr id="34" name="Oval 33">
              <a:extLst>
                <a:ext uri="{FF2B5EF4-FFF2-40B4-BE49-F238E27FC236}">
                  <a16:creationId xmlns:a16="http://schemas.microsoft.com/office/drawing/2014/main" id="{158AE464-9161-4A1A-B5AE-656625EB469A}"/>
                </a:ext>
              </a:extLst>
            </p:cNvPr>
            <p:cNvSpPr/>
            <p:nvPr/>
          </p:nvSpPr>
          <p:spPr bwMode="auto">
            <a:xfrm>
              <a:off x="2362200" y="5010150"/>
              <a:ext cx="533400" cy="428625"/>
            </a:xfrm>
            <a:prstGeom prst="ellipse">
              <a:avLst/>
            </a:prstGeom>
            <a:solidFill>
              <a:srgbClr val="ADADAD">
                <a:alpha val="54902"/>
              </a:srgbClr>
            </a:solidFill>
            <a:ln w="9525" cap="flat" cmpd="sng" algn="ctr">
              <a:noFill/>
              <a:prstDash val="solid"/>
              <a:round/>
              <a:headEnd type="none" w="med" len="med"/>
              <a:tailEnd type="none" w="med" len="med"/>
            </a:ln>
            <a:effectLst>
              <a:softEdge rad="63500"/>
            </a:effectLst>
          </p:spPr>
          <p:txBody>
            <a:bodyPr/>
            <a:lstStyle/>
            <a:p>
              <a:pPr>
                <a:defRPr/>
              </a:pPr>
              <a:endParaRPr lang="en-US"/>
            </a:p>
          </p:txBody>
        </p:sp>
        <p:sp>
          <p:nvSpPr>
            <p:cNvPr id="35" name="Oval 34">
              <a:extLst>
                <a:ext uri="{FF2B5EF4-FFF2-40B4-BE49-F238E27FC236}">
                  <a16:creationId xmlns:a16="http://schemas.microsoft.com/office/drawing/2014/main" id="{695818FE-06C2-49CF-9452-0859E812426A}"/>
                </a:ext>
              </a:extLst>
            </p:cNvPr>
            <p:cNvSpPr/>
            <p:nvPr/>
          </p:nvSpPr>
          <p:spPr bwMode="auto">
            <a:xfrm>
              <a:off x="2133600" y="4981575"/>
              <a:ext cx="533400" cy="428625"/>
            </a:xfrm>
            <a:prstGeom prst="ellipse">
              <a:avLst/>
            </a:prstGeom>
            <a:solidFill>
              <a:srgbClr val="ADADAD">
                <a:alpha val="54902"/>
              </a:srgbClr>
            </a:solidFill>
            <a:ln w="9525" cap="flat" cmpd="sng" algn="ctr">
              <a:noFill/>
              <a:prstDash val="solid"/>
              <a:round/>
              <a:headEnd type="none" w="med" len="med"/>
              <a:tailEnd type="none" w="med" len="med"/>
            </a:ln>
            <a:effectLst>
              <a:softEdge rad="63500"/>
            </a:effectLst>
          </p:spPr>
          <p:txBody>
            <a:bodyPr/>
            <a:lstStyle/>
            <a:p>
              <a:pPr>
                <a:defRPr/>
              </a:pPr>
              <a:endParaRPr lang="en-US"/>
            </a:p>
          </p:txBody>
        </p:sp>
        <p:sp>
          <p:nvSpPr>
            <p:cNvPr id="36" name="Oval 35">
              <a:extLst>
                <a:ext uri="{FF2B5EF4-FFF2-40B4-BE49-F238E27FC236}">
                  <a16:creationId xmlns:a16="http://schemas.microsoft.com/office/drawing/2014/main" id="{56B3C321-8E31-4411-B9F8-05216345DD68}"/>
                </a:ext>
              </a:extLst>
            </p:cNvPr>
            <p:cNvSpPr/>
            <p:nvPr/>
          </p:nvSpPr>
          <p:spPr bwMode="auto">
            <a:xfrm>
              <a:off x="1905000" y="4953000"/>
              <a:ext cx="533400" cy="428625"/>
            </a:xfrm>
            <a:prstGeom prst="ellipse">
              <a:avLst/>
            </a:prstGeom>
            <a:solidFill>
              <a:srgbClr val="ADADAD">
                <a:alpha val="54902"/>
              </a:srgbClr>
            </a:solidFill>
            <a:ln w="9525" cap="flat" cmpd="sng" algn="ctr">
              <a:noFill/>
              <a:prstDash val="solid"/>
              <a:round/>
              <a:headEnd type="none" w="med" len="med"/>
              <a:tailEnd type="none" w="med" len="med"/>
            </a:ln>
            <a:effectLst>
              <a:softEdge rad="63500"/>
            </a:effectLst>
          </p:spPr>
          <p:txBody>
            <a:bodyPr/>
            <a:lstStyle/>
            <a:p>
              <a:pPr>
                <a:defRPr/>
              </a:pPr>
              <a:endParaRPr lang="en-US"/>
            </a:p>
          </p:txBody>
        </p:sp>
      </p:grpSp>
      <p:cxnSp>
        <p:nvCxnSpPr>
          <p:cNvPr id="37" name="Straight Arrow Connector 36">
            <a:extLst>
              <a:ext uri="{FF2B5EF4-FFF2-40B4-BE49-F238E27FC236}">
                <a16:creationId xmlns:a16="http://schemas.microsoft.com/office/drawing/2014/main" id="{84BCE10B-3FC7-4730-A119-D380CA8C6FE0}"/>
              </a:ext>
            </a:extLst>
          </p:cNvPr>
          <p:cNvCxnSpPr/>
          <p:nvPr/>
        </p:nvCxnSpPr>
        <p:spPr bwMode="auto">
          <a:xfrm>
            <a:off x="10100435" y="3676952"/>
            <a:ext cx="0" cy="676275"/>
          </a:xfrm>
          <a:prstGeom prst="straightConnector1">
            <a:avLst/>
          </a:prstGeom>
          <a:solidFill>
            <a:schemeClr val="accent1"/>
          </a:solidFill>
          <a:ln w="76200" cap="flat" cmpd="sng" algn="ctr">
            <a:solidFill>
              <a:schemeClr val="accent3"/>
            </a:solidFill>
            <a:prstDash val="solid"/>
            <a:round/>
            <a:headEnd type="none" w="med" len="med"/>
            <a:tailEnd type="triangle" w="med" len="med"/>
          </a:ln>
          <a:effectLst/>
        </p:spPr>
      </p:cxnSp>
      <p:grpSp>
        <p:nvGrpSpPr>
          <p:cNvPr id="38" name="Group 37">
            <a:extLst>
              <a:ext uri="{FF2B5EF4-FFF2-40B4-BE49-F238E27FC236}">
                <a16:creationId xmlns:a16="http://schemas.microsoft.com/office/drawing/2014/main" id="{D5184A1C-5B2C-4F58-B8AE-625D0DDD26FE}"/>
              </a:ext>
            </a:extLst>
          </p:cNvPr>
          <p:cNvGrpSpPr/>
          <p:nvPr/>
        </p:nvGrpSpPr>
        <p:grpSpPr>
          <a:xfrm>
            <a:off x="685800" y="1830386"/>
            <a:ext cx="375998" cy="3743058"/>
            <a:chOff x="238125" y="1102519"/>
            <a:chExt cx="447675" cy="4456605"/>
          </a:xfrm>
        </p:grpSpPr>
        <p:sp>
          <p:nvSpPr>
            <p:cNvPr id="39" name="Rounded Rectangle 3">
              <a:extLst>
                <a:ext uri="{FF2B5EF4-FFF2-40B4-BE49-F238E27FC236}">
                  <a16:creationId xmlns:a16="http://schemas.microsoft.com/office/drawing/2014/main" id="{28103A22-B7AF-440B-8D88-6855B2ADB697}"/>
                </a:ext>
              </a:extLst>
            </p:cNvPr>
            <p:cNvSpPr/>
            <p:nvPr/>
          </p:nvSpPr>
          <p:spPr bwMode="auto">
            <a:xfrm>
              <a:off x="238125" y="1102519"/>
              <a:ext cx="447675" cy="434837"/>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1</a:t>
              </a:r>
            </a:p>
          </p:txBody>
        </p:sp>
        <p:sp>
          <p:nvSpPr>
            <p:cNvPr id="40" name="Rounded Rectangle 4">
              <a:extLst>
                <a:ext uri="{FF2B5EF4-FFF2-40B4-BE49-F238E27FC236}">
                  <a16:creationId xmlns:a16="http://schemas.microsoft.com/office/drawing/2014/main" id="{42CC2605-B111-4830-A2C4-031B17765118}"/>
                </a:ext>
              </a:extLst>
            </p:cNvPr>
            <p:cNvSpPr/>
            <p:nvPr/>
          </p:nvSpPr>
          <p:spPr bwMode="auto">
            <a:xfrm>
              <a:off x="238125" y="1615389"/>
              <a:ext cx="447675" cy="385168"/>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2</a:t>
              </a:r>
            </a:p>
          </p:txBody>
        </p:sp>
        <p:sp>
          <p:nvSpPr>
            <p:cNvPr id="41" name="Rounded Rectangle 5">
              <a:extLst>
                <a:ext uri="{FF2B5EF4-FFF2-40B4-BE49-F238E27FC236}">
                  <a16:creationId xmlns:a16="http://schemas.microsoft.com/office/drawing/2014/main" id="{380D5304-D492-49D1-B590-BAA796769DBE}"/>
                </a:ext>
              </a:extLst>
            </p:cNvPr>
            <p:cNvSpPr/>
            <p:nvPr/>
          </p:nvSpPr>
          <p:spPr bwMode="auto">
            <a:xfrm>
              <a:off x="238125" y="2076315"/>
              <a:ext cx="447675" cy="34964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3</a:t>
              </a:r>
            </a:p>
          </p:txBody>
        </p:sp>
        <p:sp>
          <p:nvSpPr>
            <p:cNvPr id="42" name="Rounded Rectangle 13">
              <a:extLst>
                <a:ext uri="{FF2B5EF4-FFF2-40B4-BE49-F238E27FC236}">
                  <a16:creationId xmlns:a16="http://schemas.microsoft.com/office/drawing/2014/main" id="{E9421949-8F8E-489E-A929-8CE9C5CD4BAA}"/>
                </a:ext>
              </a:extLst>
            </p:cNvPr>
            <p:cNvSpPr/>
            <p:nvPr/>
          </p:nvSpPr>
          <p:spPr bwMode="auto">
            <a:xfrm>
              <a:off x="238125" y="2495554"/>
              <a:ext cx="447675" cy="367802"/>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accent6">
                      <a:lumMod val="60000"/>
                      <a:lumOff val="40000"/>
                    </a:schemeClr>
                  </a:solidFill>
                </a:rPr>
                <a:t>4</a:t>
              </a:r>
            </a:p>
          </p:txBody>
        </p:sp>
        <p:sp>
          <p:nvSpPr>
            <p:cNvPr id="43" name="Rounded Rectangle 14">
              <a:extLst>
                <a:ext uri="{FF2B5EF4-FFF2-40B4-BE49-F238E27FC236}">
                  <a16:creationId xmlns:a16="http://schemas.microsoft.com/office/drawing/2014/main" id="{7808569D-CD7E-422E-8AA1-964C8C899AA1}"/>
                </a:ext>
              </a:extLst>
            </p:cNvPr>
            <p:cNvSpPr/>
            <p:nvPr/>
          </p:nvSpPr>
          <p:spPr bwMode="auto">
            <a:xfrm>
              <a:off x="238125" y="2932906"/>
              <a:ext cx="447675" cy="357983"/>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5</a:t>
              </a:r>
            </a:p>
          </p:txBody>
        </p:sp>
        <p:sp>
          <p:nvSpPr>
            <p:cNvPr id="44" name="Rounded Rectangle 15">
              <a:extLst>
                <a:ext uri="{FF2B5EF4-FFF2-40B4-BE49-F238E27FC236}">
                  <a16:creationId xmlns:a16="http://schemas.microsoft.com/office/drawing/2014/main" id="{B4B2B7E4-DA74-467A-BD91-2AD73954B459}"/>
                </a:ext>
              </a:extLst>
            </p:cNvPr>
            <p:cNvSpPr/>
            <p:nvPr/>
          </p:nvSpPr>
          <p:spPr bwMode="auto">
            <a:xfrm>
              <a:off x="238125" y="3360439"/>
              <a:ext cx="447675" cy="354612"/>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6</a:t>
              </a:r>
            </a:p>
          </p:txBody>
        </p:sp>
        <p:sp>
          <p:nvSpPr>
            <p:cNvPr id="45" name="Rounded Rectangle 16">
              <a:extLst>
                <a:ext uri="{FF2B5EF4-FFF2-40B4-BE49-F238E27FC236}">
                  <a16:creationId xmlns:a16="http://schemas.microsoft.com/office/drawing/2014/main" id="{A0BC20FA-9764-44F2-AF81-0AF60B894DA7}"/>
                </a:ext>
              </a:extLst>
            </p:cNvPr>
            <p:cNvSpPr/>
            <p:nvPr/>
          </p:nvSpPr>
          <p:spPr bwMode="auto">
            <a:xfrm>
              <a:off x="238125" y="3787290"/>
              <a:ext cx="447675" cy="38516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7</a:t>
              </a:r>
            </a:p>
          </p:txBody>
        </p:sp>
        <p:sp>
          <p:nvSpPr>
            <p:cNvPr id="46" name="Rounded Rectangle 17">
              <a:extLst>
                <a:ext uri="{FF2B5EF4-FFF2-40B4-BE49-F238E27FC236}">
                  <a16:creationId xmlns:a16="http://schemas.microsoft.com/office/drawing/2014/main" id="{2E0EBA83-0A43-4683-B1BF-F653930CCFD8}"/>
                </a:ext>
              </a:extLst>
            </p:cNvPr>
            <p:cNvSpPr/>
            <p:nvPr/>
          </p:nvSpPr>
          <p:spPr bwMode="auto">
            <a:xfrm>
              <a:off x="238125" y="4242049"/>
              <a:ext cx="447675" cy="385166"/>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bg1"/>
                  </a:solidFill>
                </a:rPr>
                <a:t>8</a:t>
              </a:r>
            </a:p>
          </p:txBody>
        </p:sp>
        <p:sp>
          <p:nvSpPr>
            <p:cNvPr id="47" name="Rounded Rectangle 18">
              <a:extLst>
                <a:ext uri="{FF2B5EF4-FFF2-40B4-BE49-F238E27FC236}">
                  <a16:creationId xmlns:a16="http://schemas.microsoft.com/office/drawing/2014/main" id="{324829BB-3478-4FDD-AC94-D88D8E24B83D}"/>
                </a:ext>
              </a:extLst>
            </p:cNvPr>
            <p:cNvSpPr/>
            <p:nvPr/>
          </p:nvSpPr>
          <p:spPr bwMode="auto">
            <a:xfrm>
              <a:off x="238125" y="4696808"/>
              <a:ext cx="447675" cy="385167"/>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9</a:t>
              </a:r>
            </a:p>
          </p:txBody>
        </p:sp>
        <p:sp>
          <p:nvSpPr>
            <p:cNvPr id="48" name="Rounded Rectangle 19">
              <a:extLst>
                <a:ext uri="{FF2B5EF4-FFF2-40B4-BE49-F238E27FC236}">
                  <a16:creationId xmlns:a16="http://schemas.microsoft.com/office/drawing/2014/main" id="{77FCB887-DFCA-4F37-A8EA-7673C5DAA410}"/>
                </a:ext>
              </a:extLst>
            </p:cNvPr>
            <p:cNvSpPr/>
            <p:nvPr/>
          </p:nvSpPr>
          <p:spPr bwMode="auto">
            <a:xfrm>
              <a:off x="238125" y="5153769"/>
              <a:ext cx="447675" cy="405355"/>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lstStyle/>
            <a:p>
              <a:pPr algn="ctr">
                <a:defRPr/>
              </a:pPr>
              <a:r>
                <a:rPr lang="en-US" sz="1400" dirty="0">
                  <a:solidFill>
                    <a:schemeClr val="tx1">
                      <a:lumMod val="60000"/>
                      <a:lumOff val="40000"/>
                    </a:schemeClr>
                  </a:solidFill>
                </a:rPr>
                <a:t>10</a:t>
              </a:r>
            </a:p>
          </p:txBody>
        </p:sp>
      </p:grpSp>
    </p:spTree>
    <p:extLst>
      <p:ext uri="{BB962C8B-B14F-4D97-AF65-F5344CB8AC3E}">
        <p14:creationId xmlns:p14="http://schemas.microsoft.com/office/powerpoint/2010/main" val="223674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01D7B-84F2-41CA-B10F-B749181F07D1}"/>
              </a:ext>
            </a:extLst>
          </p:cNvPr>
          <p:cNvSpPr>
            <a:spLocks noGrp="1"/>
          </p:cNvSpPr>
          <p:nvPr>
            <p:ph type="body" sz="quarter" idx="13"/>
          </p:nvPr>
        </p:nvSpPr>
        <p:spPr>
          <a:xfrm>
            <a:off x="1243581" y="1828800"/>
            <a:ext cx="4981576" cy="3657600"/>
          </a:xfrm>
        </p:spPr>
        <p:txBody>
          <a:bodyPr>
            <a:normAutofit lnSpcReduction="10000"/>
          </a:bodyPr>
          <a:lstStyle/>
          <a:p>
            <a:r>
              <a:rPr lang="en-US" altLang="en-US" sz="2000" dirty="0"/>
              <a:t>Insurance carrier may dispute employer’s use of IC classification</a:t>
            </a:r>
          </a:p>
          <a:p>
            <a:r>
              <a:rPr lang="en-US" altLang="en-US" sz="2000" dirty="0"/>
              <a:t>Carrier may assume potential Workers Comp claim exposure from ICs</a:t>
            </a:r>
          </a:p>
          <a:p>
            <a:pPr lvl="1"/>
            <a:r>
              <a:rPr lang="en-US" altLang="en-US" sz="1800" dirty="0"/>
              <a:t>Even if worker and employer have agreed to IC classification</a:t>
            </a:r>
          </a:p>
          <a:p>
            <a:r>
              <a:rPr lang="en-US" altLang="en-US" sz="2000" dirty="0"/>
              <a:t>May lead to higher premiums</a:t>
            </a:r>
          </a:p>
          <a:p>
            <a:pPr lvl="1"/>
            <a:r>
              <a:rPr lang="en-US" altLang="en-US" sz="1800" dirty="0"/>
              <a:t>Failure to pay premiums could mean losing coverage</a:t>
            </a:r>
          </a:p>
        </p:txBody>
      </p:sp>
      <p:sp>
        <p:nvSpPr>
          <p:cNvPr id="2" name="Title 1">
            <a:extLst>
              <a:ext uri="{FF2B5EF4-FFF2-40B4-BE49-F238E27FC236}">
                <a16:creationId xmlns:a16="http://schemas.microsoft.com/office/drawing/2014/main" id="{B8B9B469-0455-48AD-969B-001EE31A0B00}"/>
              </a:ext>
            </a:extLst>
          </p:cNvPr>
          <p:cNvSpPr>
            <a:spLocks noGrp="1"/>
          </p:cNvSpPr>
          <p:nvPr>
            <p:ph type="title"/>
          </p:nvPr>
        </p:nvSpPr>
        <p:spPr/>
        <p:txBody>
          <a:bodyPr>
            <a:normAutofit/>
          </a:bodyPr>
          <a:lstStyle/>
          <a:p>
            <a:r>
              <a:rPr lang="en-US" altLang="en-US" sz="3600" dirty="0"/>
              <a:t>Insurance Carrier Audits Employer Account</a:t>
            </a:r>
            <a:endParaRPr lang="en-US" dirty="0"/>
          </a:p>
        </p:txBody>
      </p:sp>
      <p:pic>
        <p:nvPicPr>
          <p:cNvPr id="16" name="Picture 2" descr="F:\Stock Imagery\Presentation Images 2009\iStock_000006274933Small.jpg">
            <a:extLst>
              <a:ext uri="{FF2B5EF4-FFF2-40B4-BE49-F238E27FC236}">
                <a16:creationId xmlns:a16="http://schemas.microsoft.com/office/drawing/2014/main" id="{CB908BA3-AACE-4319-A9C0-57FDF3F8F2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73952" y="1828800"/>
            <a:ext cx="5038344" cy="3349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a:extLst>
              <a:ext uri="{FF2B5EF4-FFF2-40B4-BE49-F238E27FC236}">
                <a16:creationId xmlns:a16="http://schemas.microsoft.com/office/drawing/2014/main" id="{C66F7984-6DFD-4D42-84FD-EA1758EC5463}"/>
              </a:ext>
            </a:extLst>
          </p:cNvPr>
          <p:cNvGrpSpPr/>
          <p:nvPr/>
        </p:nvGrpSpPr>
        <p:grpSpPr>
          <a:xfrm>
            <a:off x="685800" y="1830386"/>
            <a:ext cx="375998" cy="3743058"/>
            <a:chOff x="238125" y="1102519"/>
            <a:chExt cx="447675" cy="4456605"/>
          </a:xfrm>
        </p:grpSpPr>
        <p:sp>
          <p:nvSpPr>
            <p:cNvPr id="18" name="Rounded Rectangle 3">
              <a:extLst>
                <a:ext uri="{FF2B5EF4-FFF2-40B4-BE49-F238E27FC236}">
                  <a16:creationId xmlns:a16="http://schemas.microsoft.com/office/drawing/2014/main" id="{E8B2FB9F-BF4B-4F8C-8E3A-6C695969642A}"/>
                </a:ext>
              </a:extLst>
            </p:cNvPr>
            <p:cNvSpPr/>
            <p:nvPr/>
          </p:nvSpPr>
          <p:spPr bwMode="auto">
            <a:xfrm>
              <a:off x="238125" y="1102519"/>
              <a:ext cx="447675" cy="434837"/>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1</a:t>
              </a:r>
            </a:p>
          </p:txBody>
        </p:sp>
        <p:sp>
          <p:nvSpPr>
            <p:cNvPr id="19" name="Rounded Rectangle 4">
              <a:extLst>
                <a:ext uri="{FF2B5EF4-FFF2-40B4-BE49-F238E27FC236}">
                  <a16:creationId xmlns:a16="http://schemas.microsoft.com/office/drawing/2014/main" id="{922B3230-8E0A-46CD-9AA4-E6B3692D63C8}"/>
                </a:ext>
              </a:extLst>
            </p:cNvPr>
            <p:cNvSpPr/>
            <p:nvPr/>
          </p:nvSpPr>
          <p:spPr bwMode="auto">
            <a:xfrm>
              <a:off x="238125" y="1615389"/>
              <a:ext cx="447675" cy="385168"/>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2</a:t>
              </a:r>
            </a:p>
          </p:txBody>
        </p:sp>
        <p:sp>
          <p:nvSpPr>
            <p:cNvPr id="20" name="Rounded Rectangle 5">
              <a:extLst>
                <a:ext uri="{FF2B5EF4-FFF2-40B4-BE49-F238E27FC236}">
                  <a16:creationId xmlns:a16="http://schemas.microsoft.com/office/drawing/2014/main" id="{AE443C6A-B387-440B-890E-E0B5BB7E6E4F}"/>
                </a:ext>
              </a:extLst>
            </p:cNvPr>
            <p:cNvSpPr/>
            <p:nvPr/>
          </p:nvSpPr>
          <p:spPr bwMode="auto">
            <a:xfrm>
              <a:off x="238125" y="2076315"/>
              <a:ext cx="447675" cy="34964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3</a:t>
              </a:r>
            </a:p>
          </p:txBody>
        </p:sp>
        <p:sp>
          <p:nvSpPr>
            <p:cNvPr id="21" name="Rounded Rectangle 13">
              <a:extLst>
                <a:ext uri="{FF2B5EF4-FFF2-40B4-BE49-F238E27FC236}">
                  <a16:creationId xmlns:a16="http://schemas.microsoft.com/office/drawing/2014/main" id="{1FA4FFC5-7EB2-4B88-8167-C836B6C728C5}"/>
                </a:ext>
              </a:extLst>
            </p:cNvPr>
            <p:cNvSpPr/>
            <p:nvPr/>
          </p:nvSpPr>
          <p:spPr bwMode="auto">
            <a:xfrm>
              <a:off x="238125" y="2495554"/>
              <a:ext cx="447675" cy="367802"/>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accent6">
                      <a:lumMod val="60000"/>
                      <a:lumOff val="40000"/>
                    </a:schemeClr>
                  </a:solidFill>
                </a:rPr>
                <a:t>4</a:t>
              </a:r>
            </a:p>
          </p:txBody>
        </p:sp>
        <p:sp>
          <p:nvSpPr>
            <p:cNvPr id="22" name="Rounded Rectangle 14">
              <a:extLst>
                <a:ext uri="{FF2B5EF4-FFF2-40B4-BE49-F238E27FC236}">
                  <a16:creationId xmlns:a16="http://schemas.microsoft.com/office/drawing/2014/main" id="{C884E387-0CB0-4BB7-B861-74C221492806}"/>
                </a:ext>
              </a:extLst>
            </p:cNvPr>
            <p:cNvSpPr/>
            <p:nvPr/>
          </p:nvSpPr>
          <p:spPr bwMode="auto">
            <a:xfrm>
              <a:off x="238125" y="2932906"/>
              <a:ext cx="447675" cy="357983"/>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5</a:t>
              </a:r>
            </a:p>
          </p:txBody>
        </p:sp>
        <p:sp>
          <p:nvSpPr>
            <p:cNvPr id="23" name="Rounded Rectangle 15">
              <a:extLst>
                <a:ext uri="{FF2B5EF4-FFF2-40B4-BE49-F238E27FC236}">
                  <a16:creationId xmlns:a16="http://schemas.microsoft.com/office/drawing/2014/main" id="{89A34691-BC40-49ED-95E8-74F7A185558C}"/>
                </a:ext>
              </a:extLst>
            </p:cNvPr>
            <p:cNvSpPr/>
            <p:nvPr/>
          </p:nvSpPr>
          <p:spPr bwMode="auto">
            <a:xfrm>
              <a:off x="238125" y="3360439"/>
              <a:ext cx="447675" cy="354612"/>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6</a:t>
              </a:r>
            </a:p>
          </p:txBody>
        </p:sp>
        <p:sp>
          <p:nvSpPr>
            <p:cNvPr id="24" name="Rounded Rectangle 16">
              <a:extLst>
                <a:ext uri="{FF2B5EF4-FFF2-40B4-BE49-F238E27FC236}">
                  <a16:creationId xmlns:a16="http://schemas.microsoft.com/office/drawing/2014/main" id="{7DF675DA-33A1-44A3-84B9-03D0205B8B6C}"/>
                </a:ext>
              </a:extLst>
            </p:cNvPr>
            <p:cNvSpPr/>
            <p:nvPr/>
          </p:nvSpPr>
          <p:spPr bwMode="auto">
            <a:xfrm>
              <a:off x="238125" y="3787290"/>
              <a:ext cx="447675" cy="38516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7</a:t>
              </a:r>
            </a:p>
          </p:txBody>
        </p:sp>
        <p:sp>
          <p:nvSpPr>
            <p:cNvPr id="25" name="Rounded Rectangle 17">
              <a:extLst>
                <a:ext uri="{FF2B5EF4-FFF2-40B4-BE49-F238E27FC236}">
                  <a16:creationId xmlns:a16="http://schemas.microsoft.com/office/drawing/2014/main" id="{F922F010-CC46-4D42-844A-3D999FF93F3F}"/>
                </a:ext>
              </a:extLst>
            </p:cNvPr>
            <p:cNvSpPr/>
            <p:nvPr/>
          </p:nvSpPr>
          <p:spPr bwMode="auto">
            <a:xfrm>
              <a:off x="238125" y="4242049"/>
              <a:ext cx="447675" cy="38516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8</a:t>
              </a:r>
            </a:p>
          </p:txBody>
        </p:sp>
        <p:sp>
          <p:nvSpPr>
            <p:cNvPr id="26" name="Rounded Rectangle 18">
              <a:extLst>
                <a:ext uri="{FF2B5EF4-FFF2-40B4-BE49-F238E27FC236}">
                  <a16:creationId xmlns:a16="http://schemas.microsoft.com/office/drawing/2014/main" id="{26EF9F56-0F4A-4D89-AE16-DD49021A7F18}"/>
                </a:ext>
              </a:extLst>
            </p:cNvPr>
            <p:cNvSpPr/>
            <p:nvPr/>
          </p:nvSpPr>
          <p:spPr bwMode="auto">
            <a:xfrm>
              <a:off x="238125" y="4696808"/>
              <a:ext cx="447675" cy="385167"/>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bg1"/>
                  </a:solidFill>
                </a:rPr>
                <a:t>9</a:t>
              </a:r>
            </a:p>
          </p:txBody>
        </p:sp>
        <p:sp>
          <p:nvSpPr>
            <p:cNvPr id="27" name="Rounded Rectangle 19">
              <a:extLst>
                <a:ext uri="{FF2B5EF4-FFF2-40B4-BE49-F238E27FC236}">
                  <a16:creationId xmlns:a16="http://schemas.microsoft.com/office/drawing/2014/main" id="{CA78EF3D-F412-46C5-92B0-77C9CEDE941B}"/>
                </a:ext>
              </a:extLst>
            </p:cNvPr>
            <p:cNvSpPr/>
            <p:nvPr/>
          </p:nvSpPr>
          <p:spPr bwMode="auto">
            <a:xfrm>
              <a:off x="238125" y="5153769"/>
              <a:ext cx="447675" cy="405355"/>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lstStyle/>
            <a:p>
              <a:pPr algn="ctr">
                <a:defRPr/>
              </a:pPr>
              <a:r>
                <a:rPr lang="en-US" sz="1400" dirty="0">
                  <a:solidFill>
                    <a:schemeClr val="tx1">
                      <a:lumMod val="60000"/>
                      <a:lumOff val="40000"/>
                    </a:schemeClr>
                  </a:solidFill>
                </a:rPr>
                <a:t>10</a:t>
              </a:r>
            </a:p>
          </p:txBody>
        </p:sp>
      </p:grpSp>
    </p:spTree>
    <p:extLst>
      <p:ext uri="{BB962C8B-B14F-4D97-AF65-F5344CB8AC3E}">
        <p14:creationId xmlns:p14="http://schemas.microsoft.com/office/powerpoint/2010/main" val="3209043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01D7B-84F2-41CA-B10F-B749181F07D1}"/>
              </a:ext>
            </a:extLst>
          </p:cNvPr>
          <p:cNvSpPr>
            <a:spLocks noGrp="1"/>
          </p:cNvSpPr>
          <p:nvPr>
            <p:ph type="body" sz="quarter" idx="13"/>
          </p:nvPr>
        </p:nvSpPr>
        <p:spPr>
          <a:xfrm>
            <a:off x="1243584" y="1828800"/>
            <a:ext cx="4983480" cy="3657600"/>
          </a:xfrm>
        </p:spPr>
        <p:txBody>
          <a:bodyPr>
            <a:normAutofit lnSpcReduction="10000"/>
          </a:bodyPr>
          <a:lstStyle/>
          <a:p>
            <a:r>
              <a:rPr lang="en-US" altLang="en-US" sz="2400" dirty="0"/>
              <a:t>Be wary if you use ICs and compete for contracts with companies that classify similar workers as employees</a:t>
            </a:r>
          </a:p>
          <a:p>
            <a:pPr lvl="1"/>
            <a:r>
              <a:rPr lang="en-US" altLang="en-US" sz="2000" dirty="0"/>
              <a:t>Competitor may see it as unfair advantage for you</a:t>
            </a:r>
          </a:p>
          <a:p>
            <a:pPr lvl="1"/>
            <a:r>
              <a:rPr lang="en-US" altLang="en-US" sz="2000" dirty="0"/>
              <a:t>May assert tort claims, such as interference with business relations</a:t>
            </a:r>
          </a:p>
          <a:p>
            <a:endParaRPr lang="en-US" dirty="0"/>
          </a:p>
        </p:txBody>
      </p:sp>
      <p:sp>
        <p:nvSpPr>
          <p:cNvPr id="2" name="Title 1">
            <a:extLst>
              <a:ext uri="{FF2B5EF4-FFF2-40B4-BE49-F238E27FC236}">
                <a16:creationId xmlns:a16="http://schemas.microsoft.com/office/drawing/2014/main" id="{B8B9B469-0455-48AD-969B-001EE31A0B00}"/>
              </a:ext>
            </a:extLst>
          </p:cNvPr>
          <p:cNvSpPr>
            <a:spLocks noGrp="1"/>
          </p:cNvSpPr>
          <p:nvPr>
            <p:ph type="title"/>
          </p:nvPr>
        </p:nvSpPr>
        <p:spPr/>
        <p:txBody>
          <a:bodyPr>
            <a:normAutofit/>
          </a:bodyPr>
          <a:lstStyle/>
          <a:p>
            <a:r>
              <a:rPr lang="en-US" altLang="en-US" sz="3200" dirty="0"/>
              <a:t>Competitors Classify Similar Workers as Employees</a:t>
            </a:r>
            <a:endParaRPr lang="en-US" sz="3200" dirty="0"/>
          </a:p>
        </p:txBody>
      </p:sp>
      <p:grpSp>
        <p:nvGrpSpPr>
          <p:cNvPr id="14" name="Group 60">
            <a:extLst>
              <a:ext uri="{FF2B5EF4-FFF2-40B4-BE49-F238E27FC236}">
                <a16:creationId xmlns:a16="http://schemas.microsoft.com/office/drawing/2014/main" id="{549742D8-EF7E-4A85-9BED-CCF36C49E014}"/>
              </a:ext>
            </a:extLst>
          </p:cNvPr>
          <p:cNvGrpSpPr>
            <a:grpSpLocks/>
          </p:cNvGrpSpPr>
          <p:nvPr/>
        </p:nvGrpSpPr>
        <p:grpSpPr bwMode="auto">
          <a:xfrm>
            <a:off x="8719770" y="2677541"/>
            <a:ext cx="2709334" cy="1564508"/>
            <a:chOff x="5410200" y="4328624"/>
            <a:chExt cx="3733800" cy="1919776"/>
          </a:xfrm>
        </p:grpSpPr>
        <p:pic>
          <p:nvPicPr>
            <p:cNvPr id="15" name="Picture 14">
              <a:extLst>
                <a:ext uri="{FF2B5EF4-FFF2-40B4-BE49-F238E27FC236}">
                  <a16:creationId xmlns:a16="http://schemas.microsoft.com/office/drawing/2014/main" id="{54C4D3EC-778B-4840-863F-8FDA08B14F4E}"/>
                </a:ext>
              </a:extLst>
            </p:cNvPr>
            <p:cNvPicPr>
              <a:picLocks noChangeAspect="1"/>
            </p:cNvPicPr>
            <p:nvPr/>
          </p:nvPicPr>
          <p:blipFill rotWithShape="1">
            <a:blip r:embed="rId2" cstate="print">
              <a:clrChange>
                <a:clrFrom>
                  <a:srgbClr val="FFFFFF"/>
                </a:clrFrom>
                <a:clrTo>
                  <a:srgbClr val="FFFFFF">
                    <a:alpha val="0"/>
                  </a:srgbClr>
                </a:clrTo>
              </a:clrChange>
              <a:duotone>
                <a:schemeClr val="accent4">
                  <a:shade val="45000"/>
                  <a:satMod val="135000"/>
                </a:schemeClr>
                <a:prstClr val="white"/>
              </a:duotone>
            </a:blip>
            <a:srcRect l="23000" t="2000" r="22600" b="3599"/>
            <a:stretch/>
          </p:blipFill>
          <p:spPr>
            <a:xfrm>
              <a:off x="5825067" y="4328624"/>
              <a:ext cx="553156" cy="959888"/>
            </a:xfrm>
            <a:prstGeom prst="rect">
              <a:avLst/>
            </a:prstGeom>
          </p:spPr>
        </p:pic>
        <p:pic>
          <p:nvPicPr>
            <p:cNvPr id="16" name="Picture 15">
              <a:extLst>
                <a:ext uri="{FF2B5EF4-FFF2-40B4-BE49-F238E27FC236}">
                  <a16:creationId xmlns:a16="http://schemas.microsoft.com/office/drawing/2014/main" id="{3A0AD792-70DF-4F47-9F09-1205EA709EFD}"/>
                </a:ext>
              </a:extLst>
            </p:cNvPr>
            <p:cNvPicPr>
              <a:picLocks noChangeAspect="1"/>
            </p:cNvPicPr>
            <p:nvPr/>
          </p:nvPicPr>
          <p:blipFill rotWithShape="1">
            <a:blip r:embed="rId2" cstate="print">
              <a:clrChange>
                <a:clrFrom>
                  <a:srgbClr val="FFFFFF"/>
                </a:clrFrom>
                <a:clrTo>
                  <a:srgbClr val="FFFFFF">
                    <a:alpha val="0"/>
                  </a:srgbClr>
                </a:clrTo>
              </a:clrChange>
              <a:duotone>
                <a:schemeClr val="accent4">
                  <a:shade val="45000"/>
                  <a:satMod val="135000"/>
                </a:schemeClr>
                <a:prstClr val="white"/>
              </a:duotone>
            </a:blip>
            <a:srcRect l="23000" t="2000" r="22600" b="3599"/>
            <a:stretch/>
          </p:blipFill>
          <p:spPr>
            <a:xfrm>
              <a:off x="6378222" y="4328624"/>
              <a:ext cx="553156" cy="959888"/>
            </a:xfrm>
            <a:prstGeom prst="rect">
              <a:avLst/>
            </a:prstGeom>
          </p:spPr>
        </p:pic>
        <p:pic>
          <p:nvPicPr>
            <p:cNvPr id="17" name="Picture 16">
              <a:extLst>
                <a:ext uri="{FF2B5EF4-FFF2-40B4-BE49-F238E27FC236}">
                  <a16:creationId xmlns:a16="http://schemas.microsoft.com/office/drawing/2014/main" id="{68A6D322-2B59-4F18-847B-EE26142C8B44}"/>
                </a:ext>
              </a:extLst>
            </p:cNvPr>
            <p:cNvPicPr>
              <a:picLocks noChangeAspect="1"/>
            </p:cNvPicPr>
            <p:nvPr/>
          </p:nvPicPr>
          <p:blipFill rotWithShape="1">
            <a:blip r:embed="rId2" cstate="print">
              <a:clrChange>
                <a:clrFrom>
                  <a:srgbClr val="FFFFFF"/>
                </a:clrFrom>
                <a:clrTo>
                  <a:srgbClr val="FFFFFF">
                    <a:alpha val="0"/>
                  </a:srgbClr>
                </a:clrTo>
              </a:clrChange>
              <a:duotone>
                <a:schemeClr val="accent4">
                  <a:shade val="45000"/>
                  <a:satMod val="135000"/>
                </a:schemeClr>
                <a:prstClr val="white"/>
              </a:duotone>
            </a:blip>
            <a:srcRect l="23000" t="2000" r="22600" b="3599"/>
            <a:stretch/>
          </p:blipFill>
          <p:spPr>
            <a:xfrm>
              <a:off x="6931378" y="4328624"/>
              <a:ext cx="553156" cy="959888"/>
            </a:xfrm>
            <a:prstGeom prst="rect">
              <a:avLst/>
            </a:prstGeom>
          </p:spPr>
        </p:pic>
        <p:pic>
          <p:nvPicPr>
            <p:cNvPr id="18" name="Picture 17">
              <a:extLst>
                <a:ext uri="{FF2B5EF4-FFF2-40B4-BE49-F238E27FC236}">
                  <a16:creationId xmlns:a16="http://schemas.microsoft.com/office/drawing/2014/main" id="{CE2FC177-D80D-4761-87F2-4B11471E5310}"/>
                </a:ext>
              </a:extLst>
            </p:cNvPr>
            <p:cNvPicPr>
              <a:picLocks noChangeAspect="1"/>
            </p:cNvPicPr>
            <p:nvPr/>
          </p:nvPicPr>
          <p:blipFill rotWithShape="1">
            <a:blip r:embed="rId2" cstate="print">
              <a:clrChange>
                <a:clrFrom>
                  <a:srgbClr val="FFFFFF"/>
                </a:clrFrom>
                <a:clrTo>
                  <a:srgbClr val="FFFFFF">
                    <a:alpha val="0"/>
                  </a:srgbClr>
                </a:clrTo>
              </a:clrChange>
              <a:duotone>
                <a:schemeClr val="accent4">
                  <a:shade val="45000"/>
                  <a:satMod val="135000"/>
                </a:schemeClr>
                <a:prstClr val="white"/>
              </a:duotone>
            </a:blip>
            <a:srcRect l="23000" t="2000" r="22600" b="3599"/>
            <a:stretch/>
          </p:blipFill>
          <p:spPr>
            <a:xfrm>
              <a:off x="7484533" y="4328624"/>
              <a:ext cx="553156" cy="959888"/>
            </a:xfrm>
            <a:prstGeom prst="rect">
              <a:avLst/>
            </a:prstGeom>
          </p:spPr>
        </p:pic>
        <p:pic>
          <p:nvPicPr>
            <p:cNvPr id="19" name="Picture 18">
              <a:extLst>
                <a:ext uri="{FF2B5EF4-FFF2-40B4-BE49-F238E27FC236}">
                  <a16:creationId xmlns:a16="http://schemas.microsoft.com/office/drawing/2014/main" id="{B094133C-F575-478D-A294-6946200C1B79}"/>
                </a:ext>
              </a:extLst>
            </p:cNvPr>
            <p:cNvPicPr>
              <a:picLocks noChangeAspect="1"/>
            </p:cNvPicPr>
            <p:nvPr/>
          </p:nvPicPr>
          <p:blipFill rotWithShape="1">
            <a:blip r:embed="rId2" cstate="print">
              <a:clrChange>
                <a:clrFrom>
                  <a:srgbClr val="FFFFFF"/>
                </a:clrFrom>
                <a:clrTo>
                  <a:srgbClr val="FFFFFF">
                    <a:alpha val="0"/>
                  </a:srgbClr>
                </a:clrTo>
              </a:clrChange>
              <a:duotone>
                <a:schemeClr val="accent4">
                  <a:shade val="45000"/>
                  <a:satMod val="135000"/>
                </a:schemeClr>
                <a:prstClr val="white"/>
              </a:duotone>
            </a:blip>
            <a:srcRect l="23000" t="2000" r="22600" b="3599"/>
            <a:stretch/>
          </p:blipFill>
          <p:spPr>
            <a:xfrm>
              <a:off x="8037689" y="4328624"/>
              <a:ext cx="553156" cy="959888"/>
            </a:xfrm>
            <a:prstGeom prst="rect">
              <a:avLst/>
            </a:prstGeom>
          </p:spPr>
        </p:pic>
        <p:pic>
          <p:nvPicPr>
            <p:cNvPr id="20" name="Picture 19">
              <a:extLst>
                <a:ext uri="{FF2B5EF4-FFF2-40B4-BE49-F238E27FC236}">
                  <a16:creationId xmlns:a16="http://schemas.microsoft.com/office/drawing/2014/main" id="{48AAB9F2-157D-405A-979F-9B27435551D7}"/>
                </a:ext>
              </a:extLst>
            </p:cNvPr>
            <p:cNvPicPr>
              <a:picLocks noChangeAspect="1"/>
            </p:cNvPicPr>
            <p:nvPr/>
          </p:nvPicPr>
          <p:blipFill rotWithShape="1">
            <a:blip r:embed="rId2" cstate="print">
              <a:clrChange>
                <a:clrFrom>
                  <a:srgbClr val="FFFFFF"/>
                </a:clrFrom>
                <a:clrTo>
                  <a:srgbClr val="FFFFFF">
                    <a:alpha val="0"/>
                  </a:srgbClr>
                </a:clrTo>
              </a:clrChange>
              <a:duotone>
                <a:schemeClr val="accent4">
                  <a:shade val="45000"/>
                  <a:satMod val="135000"/>
                </a:schemeClr>
                <a:prstClr val="white"/>
              </a:duotone>
            </a:blip>
            <a:srcRect l="23000" t="2000" r="22600" b="3599"/>
            <a:stretch/>
          </p:blipFill>
          <p:spPr>
            <a:xfrm>
              <a:off x="8590844" y="4328624"/>
              <a:ext cx="553156" cy="959888"/>
            </a:xfrm>
            <a:prstGeom prst="rect">
              <a:avLst/>
            </a:prstGeom>
          </p:spPr>
        </p:pic>
        <p:pic>
          <p:nvPicPr>
            <p:cNvPr id="21" name="Picture 20">
              <a:extLst>
                <a:ext uri="{FF2B5EF4-FFF2-40B4-BE49-F238E27FC236}">
                  <a16:creationId xmlns:a16="http://schemas.microsoft.com/office/drawing/2014/main" id="{556272C3-CF40-4210-A110-0A13E5C90A94}"/>
                </a:ext>
              </a:extLst>
            </p:cNvPr>
            <p:cNvPicPr>
              <a:picLocks noChangeAspect="1"/>
            </p:cNvPicPr>
            <p:nvPr/>
          </p:nvPicPr>
          <p:blipFill rotWithShape="1">
            <a:blip r:embed="rId2" cstate="print">
              <a:clrChange>
                <a:clrFrom>
                  <a:srgbClr val="FFFFFF"/>
                </a:clrFrom>
                <a:clrTo>
                  <a:srgbClr val="FFFFFF">
                    <a:alpha val="0"/>
                  </a:srgbClr>
                </a:clrTo>
              </a:clrChange>
              <a:duotone>
                <a:schemeClr val="accent4">
                  <a:shade val="45000"/>
                  <a:satMod val="135000"/>
                </a:schemeClr>
                <a:prstClr val="white"/>
              </a:duotone>
            </a:blip>
            <a:srcRect l="23000" t="2000" r="22600" b="3599"/>
            <a:stretch/>
          </p:blipFill>
          <p:spPr>
            <a:xfrm>
              <a:off x="5617633" y="4804501"/>
              <a:ext cx="553156" cy="959888"/>
            </a:xfrm>
            <a:prstGeom prst="rect">
              <a:avLst/>
            </a:prstGeom>
          </p:spPr>
        </p:pic>
        <p:pic>
          <p:nvPicPr>
            <p:cNvPr id="22" name="Picture 21">
              <a:extLst>
                <a:ext uri="{FF2B5EF4-FFF2-40B4-BE49-F238E27FC236}">
                  <a16:creationId xmlns:a16="http://schemas.microsoft.com/office/drawing/2014/main" id="{04EA648A-CC6E-48E9-A3C7-D24BAF0B6201}"/>
                </a:ext>
              </a:extLst>
            </p:cNvPr>
            <p:cNvPicPr>
              <a:picLocks noChangeAspect="1"/>
            </p:cNvPicPr>
            <p:nvPr/>
          </p:nvPicPr>
          <p:blipFill rotWithShape="1">
            <a:blip r:embed="rId2" cstate="print">
              <a:clrChange>
                <a:clrFrom>
                  <a:srgbClr val="FFFFFF"/>
                </a:clrFrom>
                <a:clrTo>
                  <a:srgbClr val="FFFFFF">
                    <a:alpha val="0"/>
                  </a:srgbClr>
                </a:clrTo>
              </a:clrChange>
              <a:duotone>
                <a:schemeClr val="accent4">
                  <a:shade val="45000"/>
                  <a:satMod val="135000"/>
                </a:schemeClr>
                <a:prstClr val="white"/>
              </a:duotone>
            </a:blip>
            <a:srcRect l="23000" t="2000" r="22600" b="3599"/>
            <a:stretch/>
          </p:blipFill>
          <p:spPr>
            <a:xfrm>
              <a:off x="6170789" y="4804501"/>
              <a:ext cx="553156" cy="959888"/>
            </a:xfrm>
            <a:prstGeom prst="rect">
              <a:avLst/>
            </a:prstGeom>
          </p:spPr>
        </p:pic>
        <p:pic>
          <p:nvPicPr>
            <p:cNvPr id="23" name="Picture 22">
              <a:extLst>
                <a:ext uri="{FF2B5EF4-FFF2-40B4-BE49-F238E27FC236}">
                  <a16:creationId xmlns:a16="http://schemas.microsoft.com/office/drawing/2014/main" id="{FF6FE382-5CFD-45C0-936B-C75400401CF9}"/>
                </a:ext>
              </a:extLst>
            </p:cNvPr>
            <p:cNvPicPr>
              <a:picLocks noChangeAspect="1"/>
            </p:cNvPicPr>
            <p:nvPr/>
          </p:nvPicPr>
          <p:blipFill rotWithShape="1">
            <a:blip r:embed="rId2" cstate="print">
              <a:clrChange>
                <a:clrFrom>
                  <a:srgbClr val="FFFFFF"/>
                </a:clrFrom>
                <a:clrTo>
                  <a:srgbClr val="FFFFFF">
                    <a:alpha val="0"/>
                  </a:srgbClr>
                </a:clrTo>
              </a:clrChange>
              <a:duotone>
                <a:schemeClr val="accent4">
                  <a:shade val="45000"/>
                  <a:satMod val="135000"/>
                </a:schemeClr>
                <a:prstClr val="white"/>
              </a:duotone>
            </a:blip>
            <a:srcRect l="23000" t="2000" r="22600" b="3599"/>
            <a:stretch/>
          </p:blipFill>
          <p:spPr>
            <a:xfrm>
              <a:off x="6723944" y="4804501"/>
              <a:ext cx="553156" cy="959888"/>
            </a:xfrm>
            <a:prstGeom prst="rect">
              <a:avLst/>
            </a:prstGeom>
          </p:spPr>
        </p:pic>
        <p:pic>
          <p:nvPicPr>
            <p:cNvPr id="24" name="Picture 23">
              <a:extLst>
                <a:ext uri="{FF2B5EF4-FFF2-40B4-BE49-F238E27FC236}">
                  <a16:creationId xmlns:a16="http://schemas.microsoft.com/office/drawing/2014/main" id="{59D54C02-DE8B-49FA-9205-34643A5CE836}"/>
                </a:ext>
              </a:extLst>
            </p:cNvPr>
            <p:cNvPicPr>
              <a:picLocks noChangeAspect="1"/>
            </p:cNvPicPr>
            <p:nvPr/>
          </p:nvPicPr>
          <p:blipFill rotWithShape="1">
            <a:blip r:embed="rId2" cstate="print">
              <a:clrChange>
                <a:clrFrom>
                  <a:srgbClr val="FFFFFF"/>
                </a:clrFrom>
                <a:clrTo>
                  <a:srgbClr val="FFFFFF">
                    <a:alpha val="0"/>
                  </a:srgbClr>
                </a:clrTo>
              </a:clrChange>
              <a:duotone>
                <a:schemeClr val="accent4">
                  <a:shade val="45000"/>
                  <a:satMod val="135000"/>
                </a:schemeClr>
                <a:prstClr val="white"/>
              </a:duotone>
            </a:blip>
            <a:srcRect l="23000" t="2000" r="22600" b="3599"/>
            <a:stretch/>
          </p:blipFill>
          <p:spPr>
            <a:xfrm>
              <a:off x="7277100" y="4804501"/>
              <a:ext cx="553156" cy="959888"/>
            </a:xfrm>
            <a:prstGeom prst="rect">
              <a:avLst/>
            </a:prstGeom>
          </p:spPr>
        </p:pic>
        <p:pic>
          <p:nvPicPr>
            <p:cNvPr id="25" name="Picture 24">
              <a:extLst>
                <a:ext uri="{FF2B5EF4-FFF2-40B4-BE49-F238E27FC236}">
                  <a16:creationId xmlns:a16="http://schemas.microsoft.com/office/drawing/2014/main" id="{6FFD2D50-02A4-45A5-A210-9F03D4F6EC6C}"/>
                </a:ext>
              </a:extLst>
            </p:cNvPr>
            <p:cNvPicPr>
              <a:picLocks noChangeAspect="1"/>
            </p:cNvPicPr>
            <p:nvPr/>
          </p:nvPicPr>
          <p:blipFill rotWithShape="1">
            <a:blip r:embed="rId2" cstate="print">
              <a:clrChange>
                <a:clrFrom>
                  <a:srgbClr val="FFFFFF"/>
                </a:clrFrom>
                <a:clrTo>
                  <a:srgbClr val="FFFFFF">
                    <a:alpha val="0"/>
                  </a:srgbClr>
                </a:clrTo>
              </a:clrChange>
              <a:duotone>
                <a:schemeClr val="accent4">
                  <a:shade val="45000"/>
                  <a:satMod val="135000"/>
                </a:schemeClr>
                <a:prstClr val="white"/>
              </a:duotone>
            </a:blip>
            <a:srcRect l="23000" t="2000" r="22600" b="3599"/>
            <a:stretch/>
          </p:blipFill>
          <p:spPr>
            <a:xfrm>
              <a:off x="7830256" y="4804501"/>
              <a:ext cx="553156" cy="959888"/>
            </a:xfrm>
            <a:prstGeom prst="rect">
              <a:avLst/>
            </a:prstGeom>
          </p:spPr>
        </p:pic>
        <p:pic>
          <p:nvPicPr>
            <p:cNvPr id="26" name="Picture 25">
              <a:extLst>
                <a:ext uri="{FF2B5EF4-FFF2-40B4-BE49-F238E27FC236}">
                  <a16:creationId xmlns:a16="http://schemas.microsoft.com/office/drawing/2014/main" id="{6BC0871B-1EE6-483B-946E-77D402D02BAF}"/>
                </a:ext>
              </a:extLst>
            </p:cNvPr>
            <p:cNvPicPr>
              <a:picLocks noChangeAspect="1"/>
            </p:cNvPicPr>
            <p:nvPr/>
          </p:nvPicPr>
          <p:blipFill rotWithShape="1">
            <a:blip r:embed="rId2" cstate="print">
              <a:clrChange>
                <a:clrFrom>
                  <a:srgbClr val="FFFFFF"/>
                </a:clrFrom>
                <a:clrTo>
                  <a:srgbClr val="FFFFFF">
                    <a:alpha val="0"/>
                  </a:srgbClr>
                </a:clrTo>
              </a:clrChange>
              <a:duotone>
                <a:schemeClr val="accent4">
                  <a:shade val="45000"/>
                  <a:satMod val="135000"/>
                </a:schemeClr>
                <a:prstClr val="white"/>
              </a:duotone>
            </a:blip>
            <a:srcRect l="23000" t="2000" r="22600" b="3599"/>
            <a:stretch/>
          </p:blipFill>
          <p:spPr>
            <a:xfrm>
              <a:off x="8383411" y="4804501"/>
              <a:ext cx="553156" cy="959888"/>
            </a:xfrm>
            <a:prstGeom prst="rect">
              <a:avLst/>
            </a:prstGeom>
          </p:spPr>
        </p:pic>
        <p:pic>
          <p:nvPicPr>
            <p:cNvPr id="27" name="Picture 26">
              <a:extLst>
                <a:ext uri="{FF2B5EF4-FFF2-40B4-BE49-F238E27FC236}">
                  <a16:creationId xmlns:a16="http://schemas.microsoft.com/office/drawing/2014/main" id="{EA84290C-C5ED-4C31-BA07-03F1660E3601}"/>
                </a:ext>
              </a:extLst>
            </p:cNvPr>
            <p:cNvPicPr>
              <a:picLocks noChangeAspect="1"/>
            </p:cNvPicPr>
            <p:nvPr/>
          </p:nvPicPr>
          <p:blipFill rotWithShape="1">
            <a:blip r:embed="rId2" cstate="print">
              <a:clrChange>
                <a:clrFrom>
                  <a:srgbClr val="FFFFFF"/>
                </a:clrFrom>
                <a:clrTo>
                  <a:srgbClr val="FFFFFF">
                    <a:alpha val="0"/>
                  </a:srgbClr>
                </a:clrTo>
              </a:clrChange>
              <a:duotone>
                <a:schemeClr val="accent4">
                  <a:shade val="45000"/>
                  <a:satMod val="135000"/>
                </a:schemeClr>
                <a:prstClr val="white"/>
              </a:duotone>
            </a:blip>
            <a:srcRect l="23000" t="2000" r="22600" b="3599"/>
            <a:stretch/>
          </p:blipFill>
          <p:spPr>
            <a:xfrm>
              <a:off x="5410200" y="5288512"/>
              <a:ext cx="553156" cy="959888"/>
            </a:xfrm>
            <a:prstGeom prst="rect">
              <a:avLst/>
            </a:prstGeom>
          </p:spPr>
        </p:pic>
        <p:pic>
          <p:nvPicPr>
            <p:cNvPr id="28" name="Picture 27">
              <a:extLst>
                <a:ext uri="{FF2B5EF4-FFF2-40B4-BE49-F238E27FC236}">
                  <a16:creationId xmlns:a16="http://schemas.microsoft.com/office/drawing/2014/main" id="{7FEA1A08-1C72-4DBE-AC8A-73E4EA6465A3}"/>
                </a:ext>
              </a:extLst>
            </p:cNvPr>
            <p:cNvPicPr>
              <a:picLocks noChangeAspect="1"/>
            </p:cNvPicPr>
            <p:nvPr/>
          </p:nvPicPr>
          <p:blipFill rotWithShape="1">
            <a:blip r:embed="rId2" cstate="print">
              <a:clrChange>
                <a:clrFrom>
                  <a:srgbClr val="FFFFFF"/>
                </a:clrFrom>
                <a:clrTo>
                  <a:srgbClr val="FFFFFF">
                    <a:alpha val="0"/>
                  </a:srgbClr>
                </a:clrTo>
              </a:clrChange>
              <a:duotone>
                <a:schemeClr val="accent4">
                  <a:shade val="45000"/>
                  <a:satMod val="135000"/>
                </a:schemeClr>
                <a:prstClr val="white"/>
              </a:duotone>
            </a:blip>
            <a:srcRect l="23000" t="2000" r="22600" b="3599"/>
            <a:stretch/>
          </p:blipFill>
          <p:spPr>
            <a:xfrm>
              <a:off x="5963356" y="5288512"/>
              <a:ext cx="553156" cy="959888"/>
            </a:xfrm>
            <a:prstGeom prst="rect">
              <a:avLst/>
            </a:prstGeom>
          </p:spPr>
        </p:pic>
        <p:pic>
          <p:nvPicPr>
            <p:cNvPr id="29" name="Picture 28">
              <a:extLst>
                <a:ext uri="{FF2B5EF4-FFF2-40B4-BE49-F238E27FC236}">
                  <a16:creationId xmlns:a16="http://schemas.microsoft.com/office/drawing/2014/main" id="{0825D4EF-FD5D-479D-813A-66C9EC8846D1}"/>
                </a:ext>
              </a:extLst>
            </p:cNvPr>
            <p:cNvPicPr>
              <a:picLocks noChangeAspect="1"/>
            </p:cNvPicPr>
            <p:nvPr/>
          </p:nvPicPr>
          <p:blipFill rotWithShape="1">
            <a:blip r:embed="rId2" cstate="print">
              <a:clrChange>
                <a:clrFrom>
                  <a:srgbClr val="FFFFFF"/>
                </a:clrFrom>
                <a:clrTo>
                  <a:srgbClr val="FFFFFF">
                    <a:alpha val="0"/>
                  </a:srgbClr>
                </a:clrTo>
              </a:clrChange>
              <a:duotone>
                <a:schemeClr val="accent4">
                  <a:shade val="45000"/>
                  <a:satMod val="135000"/>
                </a:schemeClr>
                <a:prstClr val="white"/>
              </a:duotone>
            </a:blip>
            <a:srcRect l="23000" t="2000" r="22600" b="3599"/>
            <a:stretch/>
          </p:blipFill>
          <p:spPr>
            <a:xfrm>
              <a:off x="6516511" y="5288512"/>
              <a:ext cx="553156" cy="959888"/>
            </a:xfrm>
            <a:prstGeom prst="rect">
              <a:avLst/>
            </a:prstGeom>
          </p:spPr>
        </p:pic>
        <p:pic>
          <p:nvPicPr>
            <p:cNvPr id="30" name="Picture 29">
              <a:extLst>
                <a:ext uri="{FF2B5EF4-FFF2-40B4-BE49-F238E27FC236}">
                  <a16:creationId xmlns:a16="http://schemas.microsoft.com/office/drawing/2014/main" id="{AEAE76DE-743B-47AB-9E44-D5E380D7EBF2}"/>
                </a:ext>
              </a:extLst>
            </p:cNvPr>
            <p:cNvPicPr>
              <a:picLocks noChangeAspect="1"/>
            </p:cNvPicPr>
            <p:nvPr/>
          </p:nvPicPr>
          <p:blipFill rotWithShape="1">
            <a:blip r:embed="rId2" cstate="print">
              <a:clrChange>
                <a:clrFrom>
                  <a:srgbClr val="FFFFFF"/>
                </a:clrFrom>
                <a:clrTo>
                  <a:srgbClr val="FFFFFF">
                    <a:alpha val="0"/>
                  </a:srgbClr>
                </a:clrTo>
              </a:clrChange>
              <a:duotone>
                <a:schemeClr val="accent4">
                  <a:shade val="45000"/>
                  <a:satMod val="135000"/>
                </a:schemeClr>
                <a:prstClr val="white"/>
              </a:duotone>
            </a:blip>
            <a:srcRect l="23000" t="2000" r="22600" b="3599"/>
            <a:stretch/>
          </p:blipFill>
          <p:spPr>
            <a:xfrm>
              <a:off x="7069667" y="5288512"/>
              <a:ext cx="553156" cy="959888"/>
            </a:xfrm>
            <a:prstGeom prst="rect">
              <a:avLst/>
            </a:prstGeom>
          </p:spPr>
        </p:pic>
        <p:pic>
          <p:nvPicPr>
            <p:cNvPr id="31" name="Picture 30">
              <a:extLst>
                <a:ext uri="{FF2B5EF4-FFF2-40B4-BE49-F238E27FC236}">
                  <a16:creationId xmlns:a16="http://schemas.microsoft.com/office/drawing/2014/main" id="{B49169E6-3D39-4DDC-821E-BAC8E9C6AABA}"/>
                </a:ext>
              </a:extLst>
            </p:cNvPr>
            <p:cNvPicPr>
              <a:picLocks noChangeAspect="1"/>
            </p:cNvPicPr>
            <p:nvPr/>
          </p:nvPicPr>
          <p:blipFill rotWithShape="1">
            <a:blip r:embed="rId2" cstate="print">
              <a:clrChange>
                <a:clrFrom>
                  <a:srgbClr val="FFFFFF"/>
                </a:clrFrom>
                <a:clrTo>
                  <a:srgbClr val="FFFFFF">
                    <a:alpha val="0"/>
                  </a:srgbClr>
                </a:clrTo>
              </a:clrChange>
              <a:duotone>
                <a:schemeClr val="accent4">
                  <a:shade val="45000"/>
                  <a:satMod val="135000"/>
                </a:schemeClr>
                <a:prstClr val="white"/>
              </a:duotone>
            </a:blip>
            <a:srcRect l="23000" t="2000" r="22600" b="3599"/>
            <a:stretch/>
          </p:blipFill>
          <p:spPr>
            <a:xfrm>
              <a:off x="7622822" y="5288512"/>
              <a:ext cx="553156" cy="959888"/>
            </a:xfrm>
            <a:prstGeom prst="rect">
              <a:avLst/>
            </a:prstGeom>
          </p:spPr>
        </p:pic>
        <p:pic>
          <p:nvPicPr>
            <p:cNvPr id="32" name="Picture 31">
              <a:extLst>
                <a:ext uri="{FF2B5EF4-FFF2-40B4-BE49-F238E27FC236}">
                  <a16:creationId xmlns:a16="http://schemas.microsoft.com/office/drawing/2014/main" id="{11B726E3-B0BB-4C68-B1CB-22D0B7CFC2CD}"/>
                </a:ext>
              </a:extLst>
            </p:cNvPr>
            <p:cNvPicPr>
              <a:picLocks noChangeAspect="1"/>
            </p:cNvPicPr>
            <p:nvPr/>
          </p:nvPicPr>
          <p:blipFill rotWithShape="1">
            <a:blip r:embed="rId2" cstate="print">
              <a:clrChange>
                <a:clrFrom>
                  <a:srgbClr val="FFFFFF"/>
                </a:clrFrom>
                <a:clrTo>
                  <a:srgbClr val="FFFFFF">
                    <a:alpha val="0"/>
                  </a:srgbClr>
                </a:clrTo>
              </a:clrChange>
              <a:duotone>
                <a:schemeClr val="accent4">
                  <a:shade val="45000"/>
                  <a:satMod val="135000"/>
                </a:schemeClr>
                <a:prstClr val="white"/>
              </a:duotone>
            </a:blip>
            <a:srcRect l="23000" t="2000" r="22600" b="3599"/>
            <a:stretch/>
          </p:blipFill>
          <p:spPr>
            <a:xfrm>
              <a:off x="8175978" y="5288512"/>
              <a:ext cx="553156" cy="959888"/>
            </a:xfrm>
            <a:prstGeom prst="rect">
              <a:avLst/>
            </a:prstGeom>
          </p:spPr>
        </p:pic>
      </p:grpSp>
      <p:grpSp>
        <p:nvGrpSpPr>
          <p:cNvPr id="33" name="Group 59">
            <a:extLst>
              <a:ext uri="{FF2B5EF4-FFF2-40B4-BE49-F238E27FC236}">
                <a16:creationId xmlns:a16="http://schemas.microsoft.com/office/drawing/2014/main" id="{3A951CE8-480B-45C0-AFBE-9FECBCA554E9}"/>
              </a:ext>
            </a:extLst>
          </p:cNvPr>
          <p:cNvGrpSpPr>
            <a:grpSpLocks/>
          </p:cNvGrpSpPr>
          <p:nvPr/>
        </p:nvGrpSpPr>
        <p:grpSpPr bwMode="auto">
          <a:xfrm>
            <a:off x="5986604" y="2698183"/>
            <a:ext cx="2612123" cy="1543866"/>
            <a:chOff x="1676400" y="4328624"/>
            <a:chExt cx="3733800" cy="1919776"/>
          </a:xfrm>
        </p:grpSpPr>
        <p:pic>
          <p:nvPicPr>
            <p:cNvPr id="34" name="Picture 40">
              <a:extLst>
                <a:ext uri="{FF2B5EF4-FFF2-40B4-BE49-F238E27FC236}">
                  <a16:creationId xmlns:a16="http://schemas.microsoft.com/office/drawing/2014/main" id="{1EFC35C9-921B-4602-8B6E-B46BC8A633B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00" t="2000" r="22600" b="3600"/>
            <a:stretch>
              <a:fillRect/>
            </a:stretch>
          </p:blipFill>
          <p:spPr bwMode="auto">
            <a:xfrm flipH="1">
              <a:off x="4442178" y="4328624"/>
              <a:ext cx="55315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1">
              <a:extLst>
                <a:ext uri="{FF2B5EF4-FFF2-40B4-BE49-F238E27FC236}">
                  <a16:creationId xmlns:a16="http://schemas.microsoft.com/office/drawing/2014/main" id="{CF59AC72-40B7-402E-AD2F-85AF4E929143}"/>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00" t="2000" r="22600" b="3600"/>
            <a:stretch>
              <a:fillRect/>
            </a:stretch>
          </p:blipFill>
          <p:spPr bwMode="auto">
            <a:xfrm flipH="1">
              <a:off x="3889022" y="4328624"/>
              <a:ext cx="55315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2">
              <a:extLst>
                <a:ext uri="{FF2B5EF4-FFF2-40B4-BE49-F238E27FC236}">
                  <a16:creationId xmlns:a16="http://schemas.microsoft.com/office/drawing/2014/main" id="{322BF536-F8C0-4ED0-A225-CEF3B7D0BAC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00" t="2000" r="22600" b="3600"/>
            <a:stretch>
              <a:fillRect/>
            </a:stretch>
          </p:blipFill>
          <p:spPr bwMode="auto">
            <a:xfrm flipH="1">
              <a:off x="3335867" y="4328624"/>
              <a:ext cx="55315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3">
              <a:extLst>
                <a:ext uri="{FF2B5EF4-FFF2-40B4-BE49-F238E27FC236}">
                  <a16:creationId xmlns:a16="http://schemas.microsoft.com/office/drawing/2014/main" id="{5CF2E10B-92AA-4F16-BA64-29FF71BC201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00" t="2000" r="22600" b="3600"/>
            <a:stretch>
              <a:fillRect/>
            </a:stretch>
          </p:blipFill>
          <p:spPr bwMode="auto">
            <a:xfrm flipH="1">
              <a:off x="2782711" y="4328624"/>
              <a:ext cx="55315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4">
              <a:extLst>
                <a:ext uri="{FF2B5EF4-FFF2-40B4-BE49-F238E27FC236}">
                  <a16:creationId xmlns:a16="http://schemas.microsoft.com/office/drawing/2014/main" id="{C1724E8C-7F64-486E-8DD0-0D69DFE9E7D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00" t="2000" r="22600" b="3600"/>
            <a:stretch>
              <a:fillRect/>
            </a:stretch>
          </p:blipFill>
          <p:spPr bwMode="auto">
            <a:xfrm flipH="1">
              <a:off x="2229556" y="4328624"/>
              <a:ext cx="55315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5">
              <a:extLst>
                <a:ext uri="{FF2B5EF4-FFF2-40B4-BE49-F238E27FC236}">
                  <a16:creationId xmlns:a16="http://schemas.microsoft.com/office/drawing/2014/main" id="{283FF107-A211-4233-AD20-D01F289A24A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00" t="2000" r="22600" b="3600"/>
            <a:stretch>
              <a:fillRect/>
            </a:stretch>
          </p:blipFill>
          <p:spPr bwMode="auto">
            <a:xfrm flipH="1">
              <a:off x="1676400" y="4328624"/>
              <a:ext cx="55315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6">
              <a:extLst>
                <a:ext uri="{FF2B5EF4-FFF2-40B4-BE49-F238E27FC236}">
                  <a16:creationId xmlns:a16="http://schemas.microsoft.com/office/drawing/2014/main" id="{FFC6F4F5-9FEA-42E6-B31A-22D10F2C555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00" t="2000" r="22600" b="3600"/>
            <a:stretch>
              <a:fillRect/>
            </a:stretch>
          </p:blipFill>
          <p:spPr bwMode="auto">
            <a:xfrm flipH="1">
              <a:off x="4649611" y="4804501"/>
              <a:ext cx="55315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7">
              <a:extLst>
                <a:ext uri="{FF2B5EF4-FFF2-40B4-BE49-F238E27FC236}">
                  <a16:creationId xmlns:a16="http://schemas.microsoft.com/office/drawing/2014/main" id="{828BE63F-5906-4150-9FF8-79E86E1AC81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00" t="2000" r="22600" b="3600"/>
            <a:stretch>
              <a:fillRect/>
            </a:stretch>
          </p:blipFill>
          <p:spPr bwMode="auto">
            <a:xfrm flipH="1">
              <a:off x="4096456" y="4804501"/>
              <a:ext cx="55315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8">
              <a:extLst>
                <a:ext uri="{FF2B5EF4-FFF2-40B4-BE49-F238E27FC236}">
                  <a16:creationId xmlns:a16="http://schemas.microsoft.com/office/drawing/2014/main" id="{BBAD1983-376C-40A7-9E2B-D6272817A91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00" t="2000" r="22600" b="3600"/>
            <a:stretch>
              <a:fillRect/>
            </a:stretch>
          </p:blipFill>
          <p:spPr bwMode="auto">
            <a:xfrm flipH="1">
              <a:off x="3543300" y="4804501"/>
              <a:ext cx="55315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9">
              <a:extLst>
                <a:ext uri="{FF2B5EF4-FFF2-40B4-BE49-F238E27FC236}">
                  <a16:creationId xmlns:a16="http://schemas.microsoft.com/office/drawing/2014/main" id="{D078DCA4-A36B-4985-89CD-5EBD81A8ED5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00" t="2000" r="22600" b="3600"/>
            <a:stretch>
              <a:fillRect/>
            </a:stretch>
          </p:blipFill>
          <p:spPr bwMode="auto">
            <a:xfrm flipH="1">
              <a:off x="2990144" y="4804501"/>
              <a:ext cx="55315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0">
              <a:extLst>
                <a:ext uri="{FF2B5EF4-FFF2-40B4-BE49-F238E27FC236}">
                  <a16:creationId xmlns:a16="http://schemas.microsoft.com/office/drawing/2014/main" id="{94674366-C58E-41E5-934D-DB56933577C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00" t="2000" r="22600" b="3600"/>
            <a:stretch>
              <a:fillRect/>
            </a:stretch>
          </p:blipFill>
          <p:spPr bwMode="auto">
            <a:xfrm flipH="1">
              <a:off x="2436989" y="4804501"/>
              <a:ext cx="55315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51">
              <a:extLst>
                <a:ext uri="{FF2B5EF4-FFF2-40B4-BE49-F238E27FC236}">
                  <a16:creationId xmlns:a16="http://schemas.microsoft.com/office/drawing/2014/main" id="{E26CF332-895C-4996-AD6B-C1AE2E7375B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00" t="2000" r="22600" b="3600"/>
            <a:stretch>
              <a:fillRect/>
            </a:stretch>
          </p:blipFill>
          <p:spPr bwMode="auto">
            <a:xfrm flipH="1">
              <a:off x="1883833" y="4804501"/>
              <a:ext cx="55315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52">
              <a:extLst>
                <a:ext uri="{FF2B5EF4-FFF2-40B4-BE49-F238E27FC236}">
                  <a16:creationId xmlns:a16="http://schemas.microsoft.com/office/drawing/2014/main" id="{5349D2D3-DBDC-4A73-8D46-663A58F25DA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00" t="2000" r="22600" b="3600"/>
            <a:stretch>
              <a:fillRect/>
            </a:stretch>
          </p:blipFill>
          <p:spPr bwMode="auto">
            <a:xfrm flipH="1">
              <a:off x="4857044" y="5288512"/>
              <a:ext cx="55315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53">
              <a:extLst>
                <a:ext uri="{FF2B5EF4-FFF2-40B4-BE49-F238E27FC236}">
                  <a16:creationId xmlns:a16="http://schemas.microsoft.com/office/drawing/2014/main" id="{D566CFF5-4544-4AAC-BB52-F37DA52D6A3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00" t="2000" r="22600" b="3600"/>
            <a:stretch>
              <a:fillRect/>
            </a:stretch>
          </p:blipFill>
          <p:spPr bwMode="auto">
            <a:xfrm flipH="1">
              <a:off x="4303889" y="5288512"/>
              <a:ext cx="55315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54">
              <a:extLst>
                <a:ext uri="{FF2B5EF4-FFF2-40B4-BE49-F238E27FC236}">
                  <a16:creationId xmlns:a16="http://schemas.microsoft.com/office/drawing/2014/main" id="{55B624E6-38C5-433A-A322-75C6F4E74B6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00" t="2000" r="22600" b="3600"/>
            <a:stretch>
              <a:fillRect/>
            </a:stretch>
          </p:blipFill>
          <p:spPr bwMode="auto">
            <a:xfrm flipH="1">
              <a:off x="3750733" y="5288512"/>
              <a:ext cx="55315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55">
              <a:extLst>
                <a:ext uri="{FF2B5EF4-FFF2-40B4-BE49-F238E27FC236}">
                  <a16:creationId xmlns:a16="http://schemas.microsoft.com/office/drawing/2014/main" id="{6FE7B567-D9D1-44A7-BE7C-B95BBD3158B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00" t="2000" r="22600" b="3600"/>
            <a:stretch>
              <a:fillRect/>
            </a:stretch>
          </p:blipFill>
          <p:spPr bwMode="auto">
            <a:xfrm flipH="1">
              <a:off x="3197578" y="5288512"/>
              <a:ext cx="55315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56">
              <a:extLst>
                <a:ext uri="{FF2B5EF4-FFF2-40B4-BE49-F238E27FC236}">
                  <a16:creationId xmlns:a16="http://schemas.microsoft.com/office/drawing/2014/main" id="{0C1E1B5F-FC14-4864-AD3F-2B1C2523D15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00" t="2000" r="22600" b="3600"/>
            <a:stretch>
              <a:fillRect/>
            </a:stretch>
          </p:blipFill>
          <p:spPr bwMode="auto">
            <a:xfrm flipH="1">
              <a:off x="2644422" y="5288512"/>
              <a:ext cx="55315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7">
              <a:extLst>
                <a:ext uri="{FF2B5EF4-FFF2-40B4-BE49-F238E27FC236}">
                  <a16:creationId xmlns:a16="http://schemas.microsoft.com/office/drawing/2014/main" id="{5285DEA8-C41D-440E-9807-904A31691AD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000" t="2000" r="22600" b="3600"/>
            <a:stretch>
              <a:fillRect/>
            </a:stretch>
          </p:blipFill>
          <p:spPr bwMode="auto">
            <a:xfrm flipH="1">
              <a:off x="2091267" y="5288512"/>
              <a:ext cx="553156" cy="95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 name="Group 51">
            <a:extLst>
              <a:ext uri="{FF2B5EF4-FFF2-40B4-BE49-F238E27FC236}">
                <a16:creationId xmlns:a16="http://schemas.microsoft.com/office/drawing/2014/main" id="{F2B1449B-D6F6-4E90-8F18-4BA0B9E2D456}"/>
              </a:ext>
            </a:extLst>
          </p:cNvPr>
          <p:cNvGrpSpPr/>
          <p:nvPr/>
        </p:nvGrpSpPr>
        <p:grpSpPr>
          <a:xfrm>
            <a:off x="685800" y="1830386"/>
            <a:ext cx="375998" cy="3743058"/>
            <a:chOff x="238125" y="1102519"/>
            <a:chExt cx="447675" cy="4456605"/>
          </a:xfrm>
        </p:grpSpPr>
        <p:sp>
          <p:nvSpPr>
            <p:cNvPr id="53" name="Rounded Rectangle 3">
              <a:extLst>
                <a:ext uri="{FF2B5EF4-FFF2-40B4-BE49-F238E27FC236}">
                  <a16:creationId xmlns:a16="http://schemas.microsoft.com/office/drawing/2014/main" id="{13F69015-9EC7-4CAC-92A9-8C54C71414D9}"/>
                </a:ext>
              </a:extLst>
            </p:cNvPr>
            <p:cNvSpPr/>
            <p:nvPr/>
          </p:nvSpPr>
          <p:spPr bwMode="auto">
            <a:xfrm>
              <a:off x="238125" y="1102519"/>
              <a:ext cx="447675" cy="434837"/>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1</a:t>
              </a:r>
            </a:p>
          </p:txBody>
        </p:sp>
        <p:sp>
          <p:nvSpPr>
            <p:cNvPr id="54" name="Rounded Rectangle 4">
              <a:extLst>
                <a:ext uri="{FF2B5EF4-FFF2-40B4-BE49-F238E27FC236}">
                  <a16:creationId xmlns:a16="http://schemas.microsoft.com/office/drawing/2014/main" id="{511B9B79-77CB-4BB8-B68F-B76C2212A68D}"/>
                </a:ext>
              </a:extLst>
            </p:cNvPr>
            <p:cNvSpPr/>
            <p:nvPr/>
          </p:nvSpPr>
          <p:spPr bwMode="auto">
            <a:xfrm>
              <a:off x="238125" y="1615389"/>
              <a:ext cx="447675" cy="385168"/>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2</a:t>
              </a:r>
            </a:p>
          </p:txBody>
        </p:sp>
        <p:sp>
          <p:nvSpPr>
            <p:cNvPr id="55" name="Rounded Rectangle 5">
              <a:extLst>
                <a:ext uri="{FF2B5EF4-FFF2-40B4-BE49-F238E27FC236}">
                  <a16:creationId xmlns:a16="http://schemas.microsoft.com/office/drawing/2014/main" id="{38C7925F-17F8-4C09-825E-3E7B57ED361C}"/>
                </a:ext>
              </a:extLst>
            </p:cNvPr>
            <p:cNvSpPr/>
            <p:nvPr/>
          </p:nvSpPr>
          <p:spPr bwMode="auto">
            <a:xfrm>
              <a:off x="238125" y="2076315"/>
              <a:ext cx="447675" cy="34964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3</a:t>
              </a:r>
            </a:p>
          </p:txBody>
        </p:sp>
        <p:sp>
          <p:nvSpPr>
            <p:cNvPr id="56" name="Rounded Rectangle 13">
              <a:extLst>
                <a:ext uri="{FF2B5EF4-FFF2-40B4-BE49-F238E27FC236}">
                  <a16:creationId xmlns:a16="http://schemas.microsoft.com/office/drawing/2014/main" id="{947CF205-C238-4C40-982E-BE3BD2DCBB01}"/>
                </a:ext>
              </a:extLst>
            </p:cNvPr>
            <p:cNvSpPr/>
            <p:nvPr/>
          </p:nvSpPr>
          <p:spPr bwMode="auto">
            <a:xfrm>
              <a:off x="238125" y="2495554"/>
              <a:ext cx="447675" cy="367802"/>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accent6">
                      <a:lumMod val="60000"/>
                      <a:lumOff val="40000"/>
                    </a:schemeClr>
                  </a:solidFill>
                </a:rPr>
                <a:t>4</a:t>
              </a:r>
            </a:p>
          </p:txBody>
        </p:sp>
        <p:sp>
          <p:nvSpPr>
            <p:cNvPr id="57" name="Rounded Rectangle 14">
              <a:extLst>
                <a:ext uri="{FF2B5EF4-FFF2-40B4-BE49-F238E27FC236}">
                  <a16:creationId xmlns:a16="http://schemas.microsoft.com/office/drawing/2014/main" id="{B275A382-55C1-4A02-A8FE-21BA41CB2B8F}"/>
                </a:ext>
              </a:extLst>
            </p:cNvPr>
            <p:cNvSpPr/>
            <p:nvPr/>
          </p:nvSpPr>
          <p:spPr bwMode="auto">
            <a:xfrm>
              <a:off x="238125" y="2932906"/>
              <a:ext cx="447675" cy="357983"/>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5</a:t>
              </a:r>
            </a:p>
          </p:txBody>
        </p:sp>
        <p:sp>
          <p:nvSpPr>
            <p:cNvPr id="58" name="Rounded Rectangle 15">
              <a:extLst>
                <a:ext uri="{FF2B5EF4-FFF2-40B4-BE49-F238E27FC236}">
                  <a16:creationId xmlns:a16="http://schemas.microsoft.com/office/drawing/2014/main" id="{D8B6C0B2-500A-46E3-AD98-B766CC00EAC3}"/>
                </a:ext>
              </a:extLst>
            </p:cNvPr>
            <p:cNvSpPr/>
            <p:nvPr/>
          </p:nvSpPr>
          <p:spPr bwMode="auto">
            <a:xfrm>
              <a:off x="238125" y="3360439"/>
              <a:ext cx="447675" cy="354612"/>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6</a:t>
              </a:r>
            </a:p>
          </p:txBody>
        </p:sp>
        <p:sp>
          <p:nvSpPr>
            <p:cNvPr id="59" name="Rounded Rectangle 16">
              <a:extLst>
                <a:ext uri="{FF2B5EF4-FFF2-40B4-BE49-F238E27FC236}">
                  <a16:creationId xmlns:a16="http://schemas.microsoft.com/office/drawing/2014/main" id="{68C59A8C-BF26-43B0-8A48-66B7EB623488}"/>
                </a:ext>
              </a:extLst>
            </p:cNvPr>
            <p:cNvSpPr/>
            <p:nvPr/>
          </p:nvSpPr>
          <p:spPr bwMode="auto">
            <a:xfrm>
              <a:off x="238125" y="3787290"/>
              <a:ext cx="447675" cy="38516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7</a:t>
              </a:r>
            </a:p>
          </p:txBody>
        </p:sp>
        <p:sp>
          <p:nvSpPr>
            <p:cNvPr id="60" name="Rounded Rectangle 17">
              <a:extLst>
                <a:ext uri="{FF2B5EF4-FFF2-40B4-BE49-F238E27FC236}">
                  <a16:creationId xmlns:a16="http://schemas.microsoft.com/office/drawing/2014/main" id="{60C4098C-E997-4C64-8E79-40678616A39A}"/>
                </a:ext>
              </a:extLst>
            </p:cNvPr>
            <p:cNvSpPr/>
            <p:nvPr/>
          </p:nvSpPr>
          <p:spPr bwMode="auto">
            <a:xfrm>
              <a:off x="238125" y="4242049"/>
              <a:ext cx="447675" cy="385166"/>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tx1">
                      <a:lumMod val="60000"/>
                      <a:lumOff val="40000"/>
                    </a:schemeClr>
                  </a:solidFill>
                </a:rPr>
                <a:t>8</a:t>
              </a:r>
            </a:p>
          </p:txBody>
        </p:sp>
        <p:sp>
          <p:nvSpPr>
            <p:cNvPr id="61" name="Rounded Rectangle 18">
              <a:extLst>
                <a:ext uri="{FF2B5EF4-FFF2-40B4-BE49-F238E27FC236}">
                  <a16:creationId xmlns:a16="http://schemas.microsoft.com/office/drawing/2014/main" id="{CF64324A-B3FA-4BD3-AA1C-E28106C58CC0}"/>
                </a:ext>
              </a:extLst>
            </p:cNvPr>
            <p:cNvSpPr/>
            <p:nvPr/>
          </p:nvSpPr>
          <p:spPr bwMode="auto">
            <a:xfrm>
              <a:off x="238125" y="4696808"/>
              <a:ext cx="447675" cy="385167"/>
            </a:xfrm>
            <a:prstGeom prst="roundRect">
              <a:avLst/>
            </a:prstGeom>
            <a:solidFill>
              <a:schemeClr val="accent2"/>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tIns="91440" bIns="91440" anchor="ctr" anchorCtr="1"/>
            <a:lstStyle/>
            <a:p>
              <a:pPr algn="ctr">
                <a:defRPr/>
              </a:pPr>
              <a:r>
                <a:rPr lang="en-US" sz="1400" dirty="0">
                  <a:solidFill>
                    <a:schemeClr val="accent6">
                      <a:lumMod val="60000"/>
                      <a:lumOff val="40000"/>
                    </a:schemeClr>
                  </a:solidFill>
                </a:rPr>
                <a:t>9</a:t>
              </a:r>
            </a:p>
          </p:txBody>
        </p:sp>
        <p:sp>
          <p:nvSpPr>
            <p:cNvPr id="62" name="Rounded Rectangle 19">
              <a:extLst>
                <a:ext uri="{FF2B5EF4-FFF2-40B4-BE49-F238E27FC236}">
                  <a16:creationId xmlns:a16="http://schemas.microsoft.com/office/drawing/2014/main" id="{27A50EA3-EEE4-4797-9411-175C675D5358}"/>
                </a:ext>
              </a:extLst>
            </p:cNvPr>
            <p:cNvSpPr/>
            <p:nvPr/>
          </p:nvSpPr>
          <p:spPr bwMode="auto">
            <a:xfrm>
              <a:off x="238125" y="5153769"/>
              <a:ext cx="447675" cy="405355"/>
            </a:xfrm>
            <a:prstGeom prst="roundRect">
              <a:avLst/>
            </a:prstGeom>
            <a:solidFill>
              <a:schemeClr val="accent1"/>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lstStyle/>
            <a:p>
              <a:pPr algn="ctr">
                <a:defRPr/>
              </a:pPr>
              <a:r>
                <a:rPr lang="en-US" sz="1400" dirty="0">
                  <a:solidFill>
                    <a:schemeClr val="bg1"/>
                  </a:solidFill>
                </a:rPr>
                <a:t>10</a:t>
              </a:r>
            </a:p>
          </p:txBody>
        </p:sp>
      </p:grpSp>
    </p:spTree>
    <p:extLst>
      <p:ext uri="{BB962C8B-B14F-4D97-AF65-F5344CB8AC3E}">
        <p14:creationId xmlns:p14="http://schemas.microsoft.com/office/powerpoint/2010/main" val="4194263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type="body" sz="quarter" idx="13"/>
          </p:nvPr>
        </p:nvSpPr>
        <p:spPr/>
        <p:txBody>
          <a:bodyPr/>
          <a:lstStyle/>
          <a:p>
            <a:pPr algn="just" eaLnBrk="1" hangingPunct="1"/>
            <a:r>
              <a:rPr lang="en-US" altLang="en-US" sz="2400" dirty="0"/>
              <a:t>Test varies depending upon the particular law</a:t>
            </a:r>
          </a:p>
          <a:p>
            <a:pPr lvl="1" eaLnBrk="1" hangingPunct="1"/>
            <a:r>
              <a:rPr lang="en-US" altLang="en-US" sz="2000" dirty="0"/>
              <a:t>Common Law Agency Test (NLRA – but </a:t>
            </a:r>
            <a:r>
              <a:rPr lang="en-US" altLang="en-US" sz="2000" i="1" dirty="0"/>
              <a:t>wait</a:t>
            </a:r>
            <a:r>
              <a:rPr lang="en-US" altLang="en-US" sz="2000" dirty="0"/>
              <a:t>, ERISA)</a:t>
            </a:r>
          </a:p>
          <a:p>
            <a:pPr lvl="1" eaLnBrk="1" hangingPunct="1"/>
            <a:r>
              <a:rPr lang="en-US" altLang="en-US" sz="2000" dirty="0"/>
              <a:t>“Economic Realities” Test (FLSA)</a:t>
            </a:r>
          </a:p>
          <a:p>
            <a:pPr lvl="1" eaLnBrk="1" hangingPunct="1"/>
            <a:r>
              <a:rPr lang="en-US" altLang="en-US" sz="2000" dirty="0"/>
              <a:t>“Control” Test (EEOC)</a:t>
            </a:r>
          </a:p>
          <a:p>
            <a:pPr lvl="1" eaLnBrk="1" hangingPunct="1"/>
            <a:r>
              <a:rPr lang="en-US" altLang="en-US" sz="2000" dirty="0"/>
              <a:t>“ABC Test” (unemployment insurance)</a:t>
            </a:r>
          </a:p>
          <a:p>
            <a:pPr lvl="1" eaLnBrk="1" hangingPunct="1"/>
            <a:r>
              <a:rPr lang="en-US" altLang="en-US" sz="2000" dirty="0"/>
              <a:t>“Right to Control” Test (IRS)</a:t>
            </a:r>
          </a:p>
          <a:p>
            <a:endParaRPr lang="en-US" altLang="en-US" dirty="0"/>
          </a:p>
          <a:p>
            <a:endParaRPr lang="en-US" altLang="en-US" sz="2400" dirty="0"/>
          </a:p>
        </p:txBody>
      </p:sp>
      <p:sp>
        <p:nvSpPr>
          <p:cNvPr id="14338" name="Title 1"/>
          <p:cNvSpPr>
            <a:spLocks noGrp="1"/>
          </p:cNvSpPr>
          <p:nvPr>
            <p:ph type="title"/>
          </p:nvPr>
        </p:nvSpPr>
        <p:spPr/>
        <p:txBody>
          <a:bodyPr/>
          <a:lstStyle/>
          <a:p>
            <a:r>
              <a:rPr lang="en-US" altLang="en-US" sz="3600" dirty="0"/>
              <a:t>How do you know if the worker is IC or employee? </a:t>
            </a:r>
            <a:endParaRPr lang="en-US" altLang="en-US" dirty="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type="body" sz="quarter" idx="13"/>
          </p:nvPr>
        </p:nvSpPr>
        <p:spPr/>
        <p:txBody>
          <a:bodyPr>
            <a:normAutofit fontScale="92500" lnSpcReduction="10000"/>
          </a:bodyPr>
          <a:lstStyle/>
          <a:p>
            <a:pPr>
              <a:lnSpc>
                <a:spcPct val="100000"/>
              </a:lnSpc>
              <a:spcBef>
                <a:spcPts val="0"/>
              </a:spcBef>
              <a:spcAft>
                <a:spcPts val="0"/>
              </a:spcAft>
            </a:pPr>
            <a:r>
              <a:rPr lang="en-US" altLang="en-US" sz="1600" dirty="0"/>
              <a:t>When determining who is an employee eligible to join a union, the NLRB has weighed an eleven factors listed below. The weight the NLRB chooses to assign to each factor “will depend upon the factual circumstances of the particular case.” </a:t>
            </a:r>
            <a:r>
              <a:rPr lang="en-US" altLang="en-US" sz="1600" i="1" dirty="0"/>
              <a:t>FedEx Home Delivery</a:t>
            </a:r>
            <a:r>
              <a:rPr lang="en-US" altLang="en-US" sz="1600" dirty="0"/>
              <a:t>, 361 NLRB No. 55 (Sep. 30, 2014).</a:t>
            </a:r>
          </a:p>
          <a:p>
            <a:pPr lvl="1">
              <a:lnSpc>
                <a:spcPct val="100000"/>
              </a:lnSpc>
              <a:spcBef>
                <a:spcPts val="0"/>
              </a:spcBef>
              <a:spcAft>
                <a:spcPts val="0"/>
              </a:spcAft>
              <a:buFontTx/>
              <a:buAutoNum type="arabicPeriod"/>
            </a:pPr>
            <a:r>
              <a:rPr lang="en-US" altLang="en-US" sz="1400" dirty="0"/>
              <a:t>Extent of control by the employer</a:t>
            </a:r>
          </a:p>
          <a:p>
            <a:pPr lvl="1">
              <a:lnSpc>
                <a:spcPct val="100000"/>
              </a:lnSpc>
              <a:spcBef>
                <a:spcPts val="0"/>
              </a:spcBef>
              <a:spcAft>
                <a:spcPts val="0"/>
              </a:spcAft>
              <a:buFontTx/>
              <a:buAutoNum type="arabicPeriod"/>
            </a:pPr>
            <a:r>
              <a:rPr lang="en-US" altLang="en-US" sz="1400" dirty="0"/>
              <a:t>Whether or not the individual is engaged in a distinct occupation or business</a:t>
            </a:r>
          </a:p>
          <a:p>
            <a:pPr lvl="1">
              <a:lnSpc>
                <a:spcPct val="100000"/>
              </a:lnSpc>
              <a:spcBef>
                <a:spcPts val="0"/>
              </a:spcBef>
              <a:spcAft>
                <a:spcPts val="0"/>
              </a:spcAft>
              <a:buFontTx/>
              <a:buAutoNum type="arabicPeriod"/>
            </a:pPr>
            <a:r>
              <a:rPr lang="en-US" altLang="en-US" sz="1400" dirty="0"/>
              <a:t>Whether the work is usually done under the direction of the employer or by a specialist without supervision</a:t>
            </a:r>
          </a:p>
          <a:p>
            <a:pPr lvl="1">
              <a:lnSpc>
                <a:spcPct val="100000"/>
              </a:lnSpc>
              <a:spcBef>
                <a:spcPts val="0"/>
              </a:spcBef>
              <a:spcAft>
                <a:spcPts val="0"/>
              </a:spcAft>
              <a:buFontTx/>
              <a:buAutoNum type="arabicPeriod"/>
            </a:pPr>
            <a:r>
              <a:rPr lang="en-US" altLang="en-US" sz="1400" dirty="0"/>
              <a:t>Skill required in the occupation</a:t>
            </a:r>
          </a:p>
          <a:p>
            <a:pPr lvl="1">
              <a:lnSpc>
                <a:spcPct val="100000"/>
              </a:lnSpc>
              <a:spcBef>
                <a:spcPts val="0"/>
              </a:spcBef>
              <a:spcAft>
                <a:spcPts val="0"/>
              </a:spcAft>
              <a:buFontTx/>
              <a:buAutoNum type="arabicPeriod"/>
            </a:pPr>
            <a:r>
              <a:rPr lang="en-US" altLang="en-US" sz="1400" dirty="0"/>
              <a:t>Whether the employer or individual supplies instrumentalities, tools, and place of work</a:t>
            </a:r>
          </a:p>
          <a:p>
            <a:pPr lvl="1">
              <a:lnSpc>
                <a:spcPct val="100000"/>
              </a:lnSpc>
              <a:spcBef>
                <a:spcPts val="0"/>
              </a:spcBef>
              <a:spcAft>
                <a:spcPts val="0"/>
              </a:spcAft>
              <a:buFontTx/>
              <a:buAutoNum type="arabicPeriod"/>
            </a:pPr>
            <a:r>
              <a:rPr lang="en-US" altLang="en-US" sz="1400" dirty="0"/>
              <a:t>Length of time for which individual is employed</a:t>
            </a:r>
          </a:p>
          <a:p>
            <a:pPr lvl="1">
              <a:lnSpc>
                <a:spcPct val="100000"/>
              </a:lnSpc>
              <a:spcBef>
                <a:spcPts val="0"/>
              </a:spcBef>
              <a:spcAft>
                <a:spcPts val="0"/>
              </a:spcAft>
              <a:buFontTx/>
              <a:buAutoNum type="arabicPeriod"/>
            </a:pPr>
            <a:r>
              <a:rPr lang="en-US" altLang="en-US" sz="1400" dirty="0"/>
              <a:t>Method of payment</a:t>
            </a:r>
          </a:p>
          <a:p>
            <a:pPr lvl="1">
              <a:lnSpc>
                <a:spcPct val="100000"/>
              </a:lnSpc>
              <a:spcBef>
                <a:spcPts val="0"/>
              </a:spcBef>
              <a:spcAft>
                <a:spcPts val="0"/>
              </a:spcAft>
              <a:buFontTx/>
              <a:buAutoNum type="arabicPeriod"/>
            </a:pPr>
            <a:r>
              <a:rPr lang="en-US" altLang="en-US" sz="1400" dirty="0"/>
              <a:t>Whether or not work is part of the regular business of the employer</a:t>
            </a:r>
          </a:p>
          <a:p>
            <a:pPr lvl="1">
              <a:lnSpc>
                <a:spcPct val="100000"/>
              </a:lnSpc>
              <a:spcBef>
                <a:spcPts val="0"/>
              </a:spcBef>
              <a:spcAft>
                <a:spcPts val="0"/>
              </a:spcAft>
              <a:buFontTx/>
              <a:buAutoNum type="arabicPeriod"/>
            </a:pPr>
            <a:r>
              <a:rPr lang="en-US" altLang="en-US" sz="1400" dirty="0"/>
              <a:t>Whether or not the parties believe they are creating an independent contractor relationship</a:t>
            </a:r>
          </a:p>
          <a:p>
            <a:pPr lvl="1">
              <a:lnSpc>
                <a:spcPct val="100000"/>
              </a:lnSpc>
              <a:spcBef>
                <a:spcPts val="0"/>
              </a:spcBef>
              <a:spcAft>
                <a:spcPts val="0"/>
              </a:spcAft>
              <a:buFontTx/>
              <a:buAutoNum type="arabicPeriod"/>
            </a:pPr>
            <a:r>
              <a:rPr lang="en-US" altLang="en-US" sz="1400" dirty="0"/>
              <a:t>Whether the principal is or is not in the business</a:t>
            </a:r>
          </a:p>
          <a:p>
            <a:pPr lvl="1">
              <a:lnSpc>
                <a:spcPct val="100000"/>
              </a:lnSpc>
              <a:spcBef>
                <a:spcPts val="0"/>
              </a:spcBef>
              <a:spcAft>
                <a:spcPts val="0"/>
              </a:spcAft>
              <a:buFontTx/>
              <a:buAutoNum type="arabicPeriod"/>
            </a:pPr>
            <a:r>
              <a:rPr lang="en-US" altLang="en-US" sz="1400" dirty="0"/>
              <a:t>(New:) Whether the evidence tends to show that the individual is, in fact, rendering services as an independent business</a:t>
            </a:r>
          </a:p>
          <a:p>
            <a:pPr lvl="2">
              <a:lnSpc>
                <a:spcPct val="100000"/>
              </a:lnSpc>
              <a:spcBef>
                <a:spcPts val="0"/>
              </a:spcBef>
              <a:spcAft>
                <a:spcPts val="0"/>
              </a:spcAft>
              <a:buFontTx/>
              <a:buAutoNum type="alphaLcParenR"/>
            </a:pPr>
            <a:r>
              <a:rPr lang="en-US" altLang="en-US" dirty="0"/>
              <a:t>has a significant entrepreneurial opportunity</a:t>
            </a:r>
          </a:p>
          <a:p>
            <a:pPr lvl="2">
              <a:lnSpc>
                <a:spcPct val="100000"/>
              </a:lnSpc>
              <a:spcBef>
                <a:spcPts val="0"/>
              </a:spcBef>
              <a:spcAft>
                <a:spcPts val="0"/>
              </a:spcAft>
              <a:buFontTx/>
              <a:buAutoNum type="alphaLcParenR"/>
            </a:pPr>
            <a:r>
              <a:rPr lang="en-US" altLang="en-US" dirty="0"/>
              <a:t>has a realistic ability to work for others</a:t>
            </a:r>
          </a:p>
          <a:p>
            <a:pPr lvl="2">
              <a:lnSpc>
                <a:spcPct val="100000"/>
              </a:lnSpc>
              <a:spcBef>
                <a:spcPts val="0"/>
              </a:spcBef>
              <a:spcAft>
                <a:spcPts val="0"/>
              </a:spcAft>
              <a:buFontTx/>
              <a:buAutoNum type="alphaLcParenR"/>
            </a:pPr>
            <a:r>
              <a:rPr lang="en-US" altLang="en-US" dirty="0"/>
              <a:t>has a proprietary or ownership interest in his or her work, and</a:t>
            </a:r>
          </a:p>
          <a:p>
            <a:pPr lvl="2">
              <a:lnSpc>
                <a:spcPct val="100000"/>
              </a:lnSpc>
              <a:spcBef>
                <a:spcPts val="0"/>
              </a:spcBef>
              <a:spcAft>
                <a:spcPts val="0"/>
              </a:spcAft>
              <a:buFontTx/>
              <a:buAutoNum type="alphaLcParenR"/>
            </a:pPr>
            <a:r>
              <a:rPr lang="en-US" altLang="en-US" dirty="0"/>
              <a:t>has control over important business decisions, such as scheduling of performance, hiring and assignment of employees, equipment purchases, and investment of capital</a:t>
            </a:r>
          </a:p>
          <a:p>
            <a:pPr lvl="2">
              <a:buFontTx/>
              <a:buAutoNum type="alphaLcParenR"/>
            </a:pPr>
            <a:endParaRPr lang="en-US" altLang="en-US" dirty="0"/>
          </a:p>
          <a:p>
            <a:endParaRPr lang="en-US" altLang="en-US" dirty="0"/>
          </a:p>
        </p:txBody>
      </p:sp>
      <p:sp>
        <p:nvSpPr>
          <p:cNvPr id="19458" name="Title 1"/>
          <p:cNvSpPr>
            <a:spLocks noGrp="1"/>
          </p:cNvSpPr>
          <p:nvPr>
            <p:ph type="title"/>
          </p:nvPr>
        </p:nvSpPr>
        <p:spPr/>
        <p:txBody>
          <a:bodyPr>
            <a:normAutofit/>
          </a:bodyPr>
          <a:lstStyle/>
          <a:p>
            <a:r>
              <a:rPr lang="en-US" altLang="en-US" dirty="0"/>
              <a:t>NLRB Test</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type="body" sz="quarter" idx="13"/>
          </p:nvPr>
        </p:nvSpPr>
        <p:spPr/>
        <p:txBody>
          <a:bodyPr>
            <a:normAutofit fontScale="92500" lnSpcReduction="20000"/>
          </a:bodyPr>
          <a:lstStyle/>
          <a:p>
            <a:r>
              <a:rPr lang="en-US" sz="2000" b="0" i="0" dirty="0">
                <a:solidFill>
                  <a:srgbClr val="1B1B1B"/>
                </a:solidFill>
                <a:effectLst/>
                <a:latin typeface="Source Sans Pro Web"/>
              </a:rPr>
              <a:t>“Under the </a:t>
            </a:r>
            <a:r>
              <a:rPr lang="en-US" sz="2000" b="0" i="0" u="none" strike="noStrike" dirty="0">
                <a:solidFill>
                  <a:srgbClr val="005EA2"/>
                </a:solidFill>
                <a:effectLst/>
                <a:latin typeface="Source Sans Pro Web"/>
                <a:hlinkClick r:id="rId2"/>
              </a:rPr>
              <a:t>proposed rule announced September 6, 2022</a:t>
            </a:r>
            <a:r>
              <a:rPr lang="en-US" sz="2000" b="0" i="0" dirty="0">
                <a:solidFill>
                  <a:srgbClr val="1B1B1B"/>
                </a:solidFill>
                <a:effectLst/>
                <a:latin typeface="Source Sans Pro Web"/>
              </a:rPr>
              <a:t>, two or more employers would be considered joint employers if they “share or codetermine those matters governing employees’ essential terms and conditions of employment,” such as wages, benefits and other compensation, work and scheduling, hiring and discharge, discipline, workplace health and safety, supervision, assignment, and work rules. The Board proposes to consider both direct evidence of control and evidence of reserved and indirect control over these essential terms and conditions of employment.”</a:t>
            </a:r>
          </a:p>
          <a:p>
            <a:r>
              <a:rPr lang="en-US" altLang="en-US" sz="2000" dirty="0">
                <a:hlinkClick r:id="rId3"/>
              </a:rPr>
              <a:t>https://www.nlrb.gov/news-outreach/news-story/nlrb-extends-time-for-submitting-comments-on-proposed-rule-concerning-the#:~:text=Under%20the%20proposed%20rule%20announced,and%20scheduling%2C%20hiring%20and%20discharge%2C</a:t>
            </a:r>
            <a:endParaRPr lang="en-US" altLang="en-US" sz="2000" dirty="0"/>
          </a:p>
          <a:p>
            <a:endParaRPr lang="en-US" altLang="en-US" sz="2000" dirty="0"/>
          </a:p>
        </p:txBody>
      </p:sp>
      <p:sp>
        <p:nvSpPr>
          <p:cNvPr id="19458" name="Title 1"/>
          <p:cNvSpPr>
            <a:spLocks noGrp="1"/>
          </p:cNvSpPr>
          <p:nvPr>
            <p:ph type="title"/>
          </p:nvPr>
        </p:nvSpPr>
        <p:spPr/>
        <p:txBody>
          <a:bodyPr>
            <a:normAutofit/>
          </a:bodyPr>
          <a:lstStyle/>
          <a:p>
            <a:r>
              <a:rPr lang="en-US" altLang="en-US" dirty="0"/>
              <a:t>NLRB Test</a:t>
            </a:r>
          </a:p>
        </p:txBody>
      </p:sp>
    </p:spTree>
    <p:extLst>
      <p:ext uri="{BB962C8B-B14F-4D97-AF65-F5344CB8AC3E}">
        <p14:creationId xmlns:p14="http://schemas.microsoft.com/office/powerpoint/2010/main" val="117669295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type="body" sz="quarter" idx="13"/>
          </p:nvPr>
        </p:nvSpPr>
        <p:spPr/>
        <p:txBody>
          <a:bodyPr>
            <a:normAutofit fontScale="77500" lnSpcReduction="20000"/>
          </a:bodyPr>
          <a:lstStyle/>
          <a:p>
            <a:pPr lvl="2"/>
            <a:r>
              <a:rPr lang="en-US" altLang="en-US" sz="2300" dirty="0"/>
              <a:t>The IRS does not generally recognize co-employment.</a:t>
            </a:r>
          </a:p>
          <a:p>
            <a:pPr lvl="2"/>
            <a:r>
              <a:rPr lang="en-US" altLang="en-US" sz="2300" dirty="0"/>
              <a:t>Rev. Rul. 66-162 – co-employment can be recognized in limited circumstances, one person employee of two entities, because both had the right to direct and control.</a:t>
            </a:r>
          </a:p>
          <a:p>
            <a:pPr lvl="2"/>
            <a:r>
              <a:rPr lang="en-US" altLang="en-US" sz="2300" i="1" dirty="0"/>
              <a:t>Professional Executive Leasing, Inc. v. Commissioner</a:t>
            </a:r>
            <a:r>
              <a:rPr lang="en-US" altLang="en-US" sz="2300" dirty="0"/>
              <a:t>, 89 TC 225, 232 (1987), </a:t>
            </a:r>
            <a:r>
              <a:rPr lang="en-US" altLang="en-US" sz="2300" dirty="0" err="1"/>
              <a:t>affd</a:t>
            </a:r>
            <a:r>
              <a:rPr lang="en-US" altLang="en-US" sz="2300" dirty="0"/>
              <a:t>, 862 </a:t>
            </a:r>
            <a:r>
              <a:rPr lang="en-US" altLang="en-US" sz="2300" dirty="0" err="1"/>
              <a:t>F.2d</a:t>
            </a:r>
            <a:r>
              <a:rPr lang="en-US" altLang="en-US" sz="2300" dirty="0"/>
              <a:t> 751 (9th Cir. 1988).</a:t>
            </a:r>
          </a:p>
          <a:p>
            <a:pPr lvl="2"/>
            <a:r>
              <a:rPr lang="en-US" altLang="en-US" sz="2300" dirty="0"/>
              <a:t>Chief Counsel Advice (“</a:t>
            </a:r>
            <a:r>
              <a:rPr lang="en-US" altLang="en-US" sz="2300" dirty="0" err="1"/>
              <a:t>CCA</a:t>
            </a:r>
            <a:r>
              <a:rPr lang="en-US" altLang="en-US" sz="2300" dirty="0"/>
              <a:t>”) 200415008 (April 9, 2004), joint liability may be possible in PEO context.</a:t>
            </a:r>
          </a:p>
          <a:p>
            <a:pPr lvl="2"/>
            <a:r>
              <a:rPr lang="en-US" altLang="en-US" sz="2300" i="1" dirty="0"/>
              <a:t>Sunshine Staff Leasing, Inc. v. Earthmovers, </a:t>
            </a:r>
            <a:r>
              <a:rPr lang="en-US" altLang="en-US" sz="2300" i="1" dirty="0" err="1"/>
              <a:t>Inc</a:t>
            </a:r>
            <a:r>
              <a:rPr lang="en-US" altLang="en-US" sz="2300" dirty="0" err="1"/>
              <a:t>.,199</a:t>
            </a:r>
            <a:r>
              <a:rPr lang="en-US" altLang="en-US" sz="2300" dirty="0"/>
              <a:t> B.R. 62 (M.D. Fla. 1996); and </a:t>
            </a:r>
            <a:r>
              <a:rPr lang="en-US" altLang="en-US" sz="2300" i="1" dirty="0"/>
              <a:t>United States v. Total Employment Company, Inc</a:t>
            </a:r>
            <a:r>
              <a:rPr lang="en-US" altLang="en-US" sz="2300" dirty="0"/>
              <a:t>., 305 B.R. 333 (M.D. Fla. 2004). PEO found liable with client employer.</a:t>
            </a:r>
          </a:p>
        </p:txBody>
      </p:sp>
      <p:sp>
        <p:nvSpPr>
          <p:cNvPr id="19458" name="Title 1"/>
          <p:cNvSpPr>
            <a:spLocks noGrp="1"/>
          </p:cNvSpPr>
          <p:nvPr>
            <p:ph type="title"/>
          </p:nvPr>
        </p:nvSpPr>
        <p:spPr/>
        <p:txBody>
          <a:bodyPr>
            <a:normAutofit/>
          </a:bodyPr>
          <a:lstStyle/>
          <a:p>
            <a:r>
              <a:rPr lang="en-US" altLang="en-US" dirty="0"/>
              <a:t>Co-Employment under IRS Rules</a:t>
            </a:r>
          </a:p>
        </p:txBody>
      </p:sp>
    </p:spTree>
    <p:extLst>
      <p:ext uri="{BB962C8B-B14F-4D97-AF65-F5344CB8AC3E}">
        <p14:creationId xmlns:p14="http://schemas.microsoft.com/office/powerpoint/2010/main" val="182991543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type="body" sz="quarter" idx="13"/>
          </p:nvPr>
        </p:nvSpPr>
        <p:spPr>
          <a:xfrm>
            <a:off x="685800" y="1744910"/>
            <a:ext cx="10817352" cy="3657600"/>
          </a:xfrm>
        </p:spPr>
        <p:txBody>
          <a:bodyPr>
            <a:normAutofit/>
          </a:bodyPr>
          <a:lstStyle/>
          <a:p>
            <a:pPr lvl="2">
              <a:buFont typeface="Courier New" panose="02070309020205020404" pitchFamily="49" charset="0"/>
              <a:buChar char="o"/>
            </a:pPr>
            <a:r>
              <a:rPr lang="en-US" altLang="en-US" sz="2000" dirty="0"/>
              <a:t>Generally, the staffing assignments should not extend beyond 13 weeks under ACA rules, to avoid the offer of coverage requirement. </a:t>
            </a:r>
            <a:endParaRPr lang="en-US" altLang="en-US" sz="2000" dirty="0">
              <a:hlinkClick r:id="rId2">
                <a:extLst>
                  <a:ext uri="{A12FA001-AC4F-418D-AE19-62706E023703}">
                    <ahyp:hlinkClr xmlns:ahyp="http://schemas.microsoft.com/office/drawing/2018/hyperlinkcolor" val="tx"/>
                  </a:ext>
                </a:extLst>
              </a:hlinkClick>
            </a:endParaRPr>
          </a:p>
          <a:p>
            <a:pPr lvl="4">
              <a:buFont typeface="Courier New" panose="02070309020205020404" pitchFamily="49" charset="0"/>
              <a:buChar char="o"/>
            </a:pPr>
            <a:r>
              <a:rPr lang="en-US" altLang="en-US" sz="1600" dirty="0"/>
              <a:t>With limited exception, the IRS refuses to grant relief to employers who use staffing agencies or similar in cases of reclassification.</a:t>
            </a:r>
          </a:p>
          <a:p>
            <a:pPr lvl="4">
              <a:buFont typeface="Courier New" panose="02070309020205020404" pitchFamily="49" charset="0"/>
              <a:buChar char="o"/>
            </a:pPr>
            <a:r>
              <a:rPr lang="en-US" altLang="en-US" sz="1600" dirty="0"/>
              <a:t>A link to two IRS memoranda follows, one of which was issued in 2000 and found that a staffing contract designation of employee status was not “dispositive of the issue”: </a:t>
            </a:r>
          </a:p>
          <a:p>
            <a:pPr lvl="5">
              <a:buFont typeface="Courier New" panose="02070309020205020404" pitchFamily="49" charset="0"/>
              <a:buChar char="o"/>
            </a:pPr>
            <a:r>
              <a:rPr lang="en-US" altLang="en-US" sz="2000" dirty="0">
                <a:solidFill>
                  <a:srgbClr val="00AEC7"/>
                </a:solidFill>
                <a:hlinkClick r:id="rId2"/>
              </a:rPr>
              <a:t>https://www.irs.gov/pub/irs-wd/1347020.pdf</a:t>
            </a:r>
            <a:endParaRPr lang="en-US" altLang="en-US" sz="2000" dirty="0">
              <a:solidFill>
                <a:srgbClr val="00AEC7"/>
              </a:solidFill>
            </a:endParaRPr>
          </a:p>
          <a:p>
            <a:pPr lvl="5">
              <a:buFont typeface="Courier New" panose="02070309020205020404" pitchFamily="49" charset="0"/>
              <a:buChar char="o"/>
            </a:pPr>
            <a:r>
              <a:rPr lang="en-US" altLang="en-US" sz="2000" dirty="0">
                <a:hlinkClick r:id="rId3"/>
              </a:rPr>
              <a:t>https://www.irs.gov/pub/irs-wd/0017041.pdf</a:t>
            </a:r>
            <a:br>
              <a:rPr lang="en-US" altLang="en-US" sz="2800" dirty="0"/>
            </a:br>
            <a:endParaRPr lang="en-US" altLang="en-US" sz="2800" dirty="0"/>
          </a:p>
        </p:txBody>
      </p:sp>
      <p:sp>
        <p:nvSpPr>
          <p:cNvPr id="19458" name="Title 1"/>
          <p:cNvSpPr>
            <a:spLocks noGrp="1"/>
          </p:cNvSpPr>
          <p:nvPr>
            <p:ph type="title"/>
          </p:nvPr>
        </p:nvSpPr>
        <p:spPr/>
        <p:txBody>
          <a:bodyPr>
            <a:normAutofit/>
          </a:bodyPr>
          <a:lstStyle/>
          <a:p>
            <a:r>
              <a:rPr lang="en-US" altLang="en-US" sz="3600" dirty="0"/>
              <a:t>Temporary staffing Employees and challenges</a:t>
            </a:r>
            <a:endParaRPr lang="en-US" altLang="en-US" dirty="0"/>
          </a:p>
        </p:txBody>
      </p:sp>
    </p:spTree>
    <p:extLst>
      <p:ext uri="{BB962C8B-B14F-4D97-AF65-F5344CB8AC3E}">
        <p14:creationId xmlns:p14="http://schemas.microsoft.com/office/powerpoint/2010/main" val="290482572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665629-7BAD-424A-B696-08570D43D3C3}"/>
              </a:ext>
            </a:extLst>
          </p:cNvPr>
          <p:cNvSpPr>
            <a:spLocks noGrp="1"/>
          </p:cNvSpPr>
          <p:nvPr>
            <p:ph type="body" sz="quarter" idx="13"/>
          </p:nvPr>
        </p:nvSpPr>
        <p:spPr/>
        <p:txBody>
          <a:bodyPr/>
          <a:lstStyle/>
          <a:p>
            <a:r>
              <a:rPr lang="en-US" sz="3200" dirty="0"/>
              <a:t>Court in California found that an employee was misclassified and entitled to about $65 in damages. </a:t>
            </a:r>
            <a:r>
              <a:rPr lang="en-US" sz="3200" i="1" dirty="0"/>
              <a:t>Lawson v. </a:t>
            </a:r>
            <a:r>
              <a:rPr lang="en-US" sz="3200" i="1" dirty="0" err="1"/>
              <a:t>Grubhub</a:t>
            </a:r>
            <a:r>
              <a:rPr lang="en-US" sz="3200" i="1" dirty="0"/>
              <a:t>, Inc</a:t>
            </a:r>
            <a:r>
              <a:rPr lang="en-US" sz="3200" dirty="0"/>
              <a:t>., Case no. 15-cv-15128-</a:t>
            </a:r>
            <a:r>
              <a:rPr lang="en-US" sz="3200" dirty="0" err="1"/>
              <a:t>JSC</a:t>
            </a:r>
            <a:r>
              <a:rPr lang="en-US" sz="3200" dirty="0"/>
              <a:t> (N.D. Cal. March 30, 2023).</a:t>
            </a:r>
          </a:p>
          <a:p>
            <a:endParaRPr lang="en-US" dirty="0"/>
          </a:p>
        </p:txBody>
      </p:sp>
      <p:sp>
        <p:nvSpPr>
          <p:cNvPr id="3" name="Slide Number Placeholder 2">
            <a:extLst>
              <a:ext uri="{FF2B5EF4-FFF2-40B4-BE49-F238E27FC236}">
                <a16:creationId xmlns:a16="http://schemas.microsoft.com/office/drawing/2014/main" id="{86731BE2-8B27-4ACA-9CF5-0AA39EAA2680}"/>
              </a:ext>
            </a:extLst>
          </p:cNvPr>
          <p:cNvSpPr>
            <a:spLocks noGrp="1"/>
          </p:cNvSpPr>
          <p:nvPr>
            <p:ph type="sldNum" sz="quarter" idx="12"/>
          </p:nvPr>
        </p:nvSpPr>
        <p:spPr/>
        <p:txBody>
          <a:bodyPr/>
          <a:lstStyle/>
          <a:p>
            <a:fld id="{59663368-760F-C146-A07A-338E074C9438}" type="slidenum">
              <a:rPr lang="en-US" smtClean="0"/>
              <a:pPr/>
              <a:t>29</a:t>
            </a:fld>
            <a:endParaRPr lang="en-US" dirty="0"/>
          </a:p>
        </p:txBody>
      </p:sp>
      <p:sp>
        <p:nvSpPr>
          <p:cNvPr id="4" name="Title 3">
            <a:extLst>
              <a:ext uri="{FF2B5EF4-FFF2-40B4-BE49-F238E27FC236}">
                <a16:creationId xmlns:a16="http://schemas.microsoft.com/office/drawing/2014/main" id="{4E882FCC-D511-44D7-9EEF-72A678543A8D}"/>
              </a:ext>
            </a:extLst>
          </p:cNvPr>
          <p:cNvSpPr>
            <a:spLocks noGrp="1"/>
          </p:cNvSpPr>
          <p:nvPr>
            <p:ph type="title"/>
          </p:nvPr>
        </p:nvSpPr>
        <p:spPr/>
        <p:txBody>
          <a:bodyPr/>
          <a:lstStyle/>
          <a:p>
            <a:r>
              <a:rPr lang="en-US" dirty="0" err="1"/>
              <a:t>Grubhub</a:t>
            </a:r>
            <a:r>
              <a:rPr lang="en-US" dirty="0"/>
              <a:t> – Misclassification Case</a:t>
            </a:r>
          </a:p>
        </p:txBody>
      </p:sp>
    </p:spTree>
    <p:extLst>
      <p:ext uri="{BB962C8B-B14F-4D97-AF65-F5344CB8AC3E}">
        <p14:creationId xmlns:p14="http://schemas.microsoft.com/office/powerpoint/2010/main" val="391019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685800" y="1828799"/>
            <a:ext cx="10817352" cy="3777241"/>
          </a:xfrm>
        </p:spPr>
        <p:txBody>
          <a:bodyPr>
            <a:normAutofit lnSpcReduction="10000"/>
          </a:bodyPr>
          <a:lstStyle/>
          <a:p>
            <a:r>
              <a:rPr lang="en-US" sz="2000" dirty="0"/>
              <a:t>Affordable Care Act “pay or play” penalties and reporting requirements continue to concern employers</a:t>
            </a:r>
          </a:p>
          <a:p>
            <a:r>
              <a:rPr lang="en-US" sz="2000" dirty="0"/>
              <a:t>There are two types of pay or play penalties</a:t>
            </a:r>
          </a:p>
          <a:p>
            <a:pPr lvl="1"/>
            <a:r>
              <a:rPr lang="en-US" sz="2000" dirty="0"/>
              <a:t>A penalty for failing to offer coverage to full-time employees and their dependents.</a:t>
            </a:r>
          </a:p>
          <a:p>
            <a:pPr lvl="1"/>
            <a:r>
              <a:rPr lang="en-US" sz="2000" dirty="0"/>
              <a:t>A penalty for offering coverage to full-time employees and their dependents that is not affordable or does not provide minimum value.</a:t>
            </a:r>
          </a:p>
          <a:p>
            <a:r>
              <a:rPr lang="en-US" sz="2000" dirty="0"/>
              <a:t>Each employer within a controlled group is responsible for its employees, but whether the ACA applies at all to an “applicable large employer” is determined by aggregating all related entities.</a:t>
            </a:r>
          </a:p>
        </p:txBody>
      </p:sp>
      <p:sp>
        <p:nvSpPr>
          <p:cNvPr id="2" name="Title 1"/>
          <p:cNvSpPr>
            <a:spLocks noGrp="1"/>
          </p:cNvSpPr>
          <p:nvPr>
            <p:ph type="title"/>
          </p:nvPr>
        </p:nvSpPr>
        <p:spPr/>
        <p:txBody>
          <a:bodyPr/>
          <a:lstStyle/>
          <a:p>
            <a:r>
              <a:rPr lang="en-US" dirty="0"/>
              <a:t>Employer Health Coverage Obligations</a:t>
            </a:r>
          </a:p>
        </p:txBody>
      </p:sp>
    </p:spTree>
    <p:extLst>
      <p:ext uri="{BB962C8B-B14F-4D97-AF65-F5344CB8AC3E}">
        <p14:creationId xmlns:p14="http://schemas.microsoft.com/office/powerpoint/2010/main" val="2035563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4A2C4F-67AE-481A-9CA6-D2F58D3472DA}"/>
              </a:ext>
            </a:extLst>
          </p:cNvPr>
          <p:cNvSpPr>
            <a:spLocks noGrp="1"/>
          </p:cNvSpPr>
          <p:nvPr>
            <p:ph type="body" sz="quarter" idx="13"/>
          </p:nvPr>
        </p:nvSpPr>
        <p:spPr/>
        <p:txBody>
          <a:bodyPr>
            <a:normAutofit fontScale="92500" lnSpcReduction="20000"/>
          </a:bodyPr>
          <a:lstStyle/>
          <a:p>
            <a:pPr algn="l"/>
            <a:r>
              <a:rPr lang="en-US" sz="1800" b="0" i="0" dirty="0">
                <a:solidFill>
                  <a:srgbClr val="222222"/>
                </a:solidFill>
                <a:effectLst/>
                <a:latin typeface="Arial" panose="020B0604020202020204" pitchFamily="34" charset="0"/>
              </a:rPr>
              <a:t>“In this class action, the named plaintiffs represent several thousand current and former insurance agents for American Family Insurance Company and its affiliates (collectively, "American Family" or "the company"). The agents claim that American Family misclassified them as independent contractors, while treating them as employees, in order to avoid paying them benefits in compliance with the Employee Retirement Income Security Act of 1974 ("ERISA").</a:t>
            </a:r>
          </a:p>
          <a:p>
            <a:pPr algn="l"/>
            <a:r>
              <a:rPr lang="en-US" sz="1800" b="0" i="0" dirty="0">
                <a:solidFill>
                  <a:srgbClr val="222222"/>
                </a:solidFill>
                <a:effectLst/>
                <a:latin typeface="Arial" panose="020B0604020202020204" pitchFamily="34" charset="0"/>
              </a:rPr>
              <a:t>The sole issue in this interlocutory appeal concerns the nature of the parties' legal relationship: are the plaintiffs employees or independent contractors for American Family? The company appeals the district court's judgment that the plaintiffs are employees. Because American Family properly classified its agents as independent contractors, we reverse.”</a:t>
            </a:r>
          </a:p>
          <a:p>
            <a:pPr algn="l"/>
            <a:r>
              <a:rPr lang="en-US" sz="1800" i="1" dirty="0" err="1">
                <a:solidFill>
                  <a:srgbClr val="222222"/>
                </a:solidFill>
              </a:rPr>
              <a:t>Jammal</a:t>
            </a:r>
            <a:r>
              <a:rPr lang="en-US" sz="1800" i="1" dirty="0">
                <a:solidFill>
                  <a:srgbClr val="222222"/>
                </a:solidFill>
              </a:rPr>
              <a:t> v. American Family Insurance Company</a:t>
            </a:r>
            <a:r>
              <a:rPr lang="en-US" sz="1800" dirty="0">
                <a:solidFill>
                  <a:srgbClr val="222222"/>
                </a:solidFill>
              </a:rPr>
              <a:t>, 914 F.3d 449 (6</a:t>
            </a:r>
            <a:r>
              <a:rPr lang="en-US" sz="1800" baseline="30000" dirty="0">
                <a:solidFill>
                  <a:srgbClr val="222222"/>
                </a:solidFill>
              </a:rPr>
              <a:t>th</a:t>
            </a:r>
            <a:r>
              <a:rPr lang="en-US" sz="1800" dirty="0">
                <a:solidFill>
                  <a:srgbClr val="222222"/>
                </a:solidFill>
              </a:rPr>
              <a:t> Cir. 2019), petition denied by the U.S. Supreme Court (December 9, 2019). </a:t>
            </a:r>
            <a:r>
              <a:rPr lang="en-US" sz="1800" dirty="0">
                <a:solidFill>
                  <a:srgbClr val="222222"/>
                </a:solidFill>
                <a:hlinkClick r:id="rId2"/>
              </a:rPr>
              <a:t>https://www.supremecourt.gov/Search.aspx?FileName=/docket/docketfiles/html/public%5C19-248.html</a:t>
            </a:r>
            <a:endParaRPr lang="en-US" sz="1800" dirty="0">
              <a:solidFill>
                <a:srgbClr val="222222"/>
              </a:solidFill>
            </a:endParaRPr>
          </a:p>
          <a:p>
            <a:pPr algn="l"/>
            <a:endParaRPr lang="en-US" sz="1800" dirty="0">
              <a:solidFill>
                <a:srgbClr val="222222"/>
              </a:solidFill>
            </a:endParaRPr>
          </a:p>
          <a:p>
            <a:pPr algn="l"/>
            <a:endParaRPr lang="en-US" sz="1800" b="0" i="0" dirty="0">
              <a:solidFill>
                <a:srgbClr val="222222"/>
              </a:solidFill>
              <a:effectLst/>
              <a:latin typeface="Arial" panose="020B0604020202020204" pitchFamily="34" charset="0"/>
            </a:endParaRPr>
          </a:p>
          <a:p>
            <a:endParaRPr lang="en-US" dirty="0"/>
          </a:p>
        </p:txBody>
      </p:sp>
      <p:sp>
        <p:nvSpPr>
          <p:cNvPr id="3" name="Slide Number Placeholder 2">
            <a:extLst>
              <a:ext uri="{FF2B5EF4-FFF2-40B4-BE49-F238E27FC236}">
                <a16:creationId xmlns:a16="http://schemas.microsoft.com/office/drawing/2014/main" id="{31E56DA6-4116-4FD2-8FDE-FE7F4025B2C4}"/>
              </a:ext>
            </a:extLst>
          </p:cNvPr>
          <p:cNvSpPr>
            <a:spLocks noGrp="1"/>
          </p:cNvSpPr>
          <p:nvPr>
            <p:ph type="sldNum" sz="quarter" idx="12"/>
          </p:nvPr>
        </p:nvSpPr>
        <p:spPr/>
        <p:txBody>
          <a:bodyPr/>
          <a:lstStyle/>
          <a:p>
            <a:fld id="{59663368-760F-C146-A07A-338E074C9438}" type="slidenum">
              <a:rPr lang="en-US" smtClean="0"/>
              <a:pPr/>
              <a:t>30</a:t>
            </a:fld>
            <a:endParaRPr lang="en-US" dirty="0"/>
          </a:p>
        </p:txBody>
      </p:sp>
      <p:sp>
        <p:nvSpPr>
          <p:cNvPr id="4" name="Title 3">
            <a:extLst>
              <a:ext uri="{FF2B5EF4-FFF2-40B4-BE49-F238E27FC236}">
                <a16:creationId xmlns:a16="http://schemas.microsoft.com/office/drawing/2014/main" id="{5DFB002F-8067-4DF9-91E3-509F431FDF05}"/>
              </a:ext>
            </a:extLst>
          </p:cNvPr>
          <p:cNvSpPr>
            <a:spLocks noGrp="1"/>
          </p:cNvSpPr>
          <p:nvPr>
            <p:ph type="title"/>
          </p:nvPr>
        </p:nvSpPr>
        <p:spPr/>
        <p:txBody>
          <a:bodyPr/>
          <a:lstStyle/>
          <a:p>
            <a:r>
              <a:rPr lang="en-US" dirty="0"/>
              <a:t>American Family – Misclassification Case</a:t>
            </a:r>
          </a:p>
        </p:txBody>
      </p:sp>
    </p:spTree>
    <p:extLst>
      <p:ext uri="{BB962C8B-B14F-4D97-AF65-F5344CB8AC3E}">
        <p14:creationId xmlns:p14="http://schemas.microsoft.com/office/powerpoint/2010/main" val="481678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type="body" sz="quarter" idx="13"/>
          </p:nvPr>
        </p:nvSpPr>
        <p:spPr/>
        <p:txBody>
          <a:bodyPr/>
          <a:lstStyle/>
          <a:p>
            <a:r>
              <a:rPr lang="en-US" altLang="en-US" sz="2000" dirty="0"/>
              <a:t>The misclassification of employees as independent contractors violates Section 8(a) of the National Labor Relations Act, which makes it unlawful for an employer “to interfere with, restrain, or coerce employees in the exercise of” employees’ Section 7 rights to engage in concerted activity regarding the terms and conditions of employment. </a:t>
            </a:r>
          </a:p>
          <a:p>
            <a:r>
              <a:rPr lang="en-US" altLang="en-US" sz="2000" dirty="0"/>
              <a:t>According to the </a:t>
            </a:r>
            <a:r>
              <a:rPr lang="en-US" altLang="en-US" sz="2000" dirty="0" err="1"/>
              <a:t>OGC</a:t>
            </a:r>
            <a:r>
              <a:rPr lang="en-US" altLang="en-US" sz="2000" dirty="0"/>
              <a:t>, because independent contractors are not covered by the Act, an employer who tells employees that they are independent contractors is denying them their rights under the Act. </a:t>
            </a:r>
          </a:p>
        </p:txBody>
      </p:sp>
      <p:sp>
        <p:nvSpPr>
          <p:cNvPr id="20482" name="Title 1"/>
          <p:cNvSpPr>
            <a:spLocks noGrp="1"/>
          </p:cNvSpPr>
          <p:nvPr>
            <p:ph type="title"/>
          </p:nvPr>
        </p:nvSpPr>
        <p:spPr/>
        <p:txBody>
          <a:bodyPr>
            <a:normAutofit/>
          </a:bodyPr>
          <a:lstStyle/>
          <a:p>
            <a:r>
              <a:rPr lang="en-US" altLang="en-US" dirty="0"/>
              <a:t>How Misclassification Violates the NLRA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type="body" sz="quarter" idx="13"/>
          </p:nvPr>
        </p:nvSpPr>
        <p:spPr/>
        <p:txBody>
          <a:bodyPr>
            <a:normAutofit fontScale="92500" lnSpcReduction="10000"/>
          </a:bodyPr>
          <a:lstStyle/>
          <a:p>
            <a:pPr>
              <a:buFontTx/>
              <a:buAutoNum type="arabicPeriod"/>
            </a:pPr>
            <a:r>
              <a:rPr lang="en-US" altLang="en-US" sz="1400" dirty="0"/>
              <a:t>Is the work performed an </a:t>
            </a:r>
            <a:r>
              <a:rPr lang="en-US" altLang="en-US" sz="1400" b="1" dirty="0"/>
              <a:t>integral part</a:t>
            </a:r>
            <a:r>
              <a:rPr lang="en-US" altLang="en-US" sz="1400" dirty="0"/>
              <a:t> of the employer’s business: if integral, then indicative of an employee.</a:t>
            </a:r>
          </a:p>
          <a:p>
            <a:pPr>
              <a:buFontTx/>
              <a:buAutoNum type="arabicPeriod"/>
            </a:pPr>
            <a:r>
              <a:rPr lang="en-US" altLang="en-US" sz="1400" dirty="0"/>
              <a:t>Does the worker’s </a:t>
            </a:r>
            <a:r>
              <a:rPr lang="en-US" altLang="en-US" sz="1400" b="1" dirty="0"/>
              <a:t>managerial skill</a:t>
            </a:r>
            <a:r>
              <a:rPr lang="en-US" altLang="en-US" sz="1400" dirty="0"/>
              <a:t> affect the worker’s opportunity for profit or loss: if a worker exercises managerial skill that affects her profit and loss, then indicative of an independent contractor.</a:t>
            </a:r>
          </a:p>
          <a:p>
            <a:pPr>
              <a:buFontTx/>
              <a:buAutoNum type="arabicPeriod"/>
            </a:pPr>
            <a:r>
              <a:rPr lang="en-US" altLang="en-US" sz="1400" dirty="0"/>
              <a:t>How does the worker’s </a:t>
            </a:r>
            <a:r>
              <a:rPr lang="en-US" altLang="en-US" sz="1400" b="1" dirty="0"/>
              <a:t>relative investment</a:t>
            </a:r>
            <a:r>
              <a:rPr lang="en-US" altLang="en-US" sz="1400" dirty="0"/>
              <a:t> compare to the employer’s investment: if the worker’s investment is relatively minor (e.g., supplies), that suggests that the worker and the employer are not on similar footings and that the worker may be economically dependent on her employer – and thus an employee.</a:t>
            </a:r>
          </a:p>
          <a:p>
            <a:pPr>
              <a:buFontTx/>
              <a:buAutoNum type="arabicPeriod"/>
            </a:pPr>
            <a:r>
              <a:rPr lang="en-US" altLang="en-US" sz="1400" dirty="0"/>
              <a:t>Does the work performed require </a:t>
            </a:r>
            <a:r>
              <a:rPr lang="en-US" altLang="en-US" sz="1400" b="1" dirty="0"/>
              <a:t>special skill and initiative</a:t>
            </a:r>
            <a:r>
              <a:rPr lang="en-US" altLang="en-US" sz="1400" dirty="0"/>
              <a:t>: a worker’s business skills, judgment, and initiative, not her technical skills, will aid in determining whether the worker is economically independent.</a:t>
            </a:r>
          </a:p>
          <a:p>
            <a:pPr>
              <a:buFontTx/>
              <a:buAutoNum type="arabicPeriod"/>
            </a:pPr>
            <a:r>
              <a:rPr lang="en-US" altLang="en-US" sz="1400" dirty="0"/>
              <a:t>Is the relationship </a:t>
            </a:r>
            <a:r>
              <a:rPr lang="en-US" altLang="en-US" sz="1400" b="1" dirty="0"/>
              <a:t>permanent or indefinite</a:t>
            </a:r>
            <a:r>
              <a:rPr lang="en-US" altLang="en-US" sz="1400" dirty="0"/>
              <a:t>: permanence or indefiniteness are indicative of an employee as compared to an independent contractor, who typically works one project for an employer and does not necessarily work continuously or repeatedly for an employer.</a:t>
            </a:r>
          </a:p>
          <a:p>
            <a:pPr>
              <a:buFontTx/>
              <a:buAutoNum type="arabicPeriod"/>
            </a:pPr>
            <a:r>
              <a:rPr lang="en-US" altLang="en-US" sz="1400" dirty="0"/>
              <a:t>What is the nature and degree of the employer’s </a:t>
            </a:r>
            <a:r>
              <a:rPr lang="en-US" altLang="en-US" sz="1400" b="1" dirty="0"/>
              <a:t>control</a:t>
            </a:r>
            <a:r>
              <a:rPr lang="en-US" altLang="en-US" sz="1400" dirty="0"/>
              <a:t>: an independent contractor must control meaningful aspects of the work performed such that it is possible to view the worker as a person conducting her own business. </a:t>
            </a:r>
          </a:p>
        </p:txBody>
      </p:sp>
      <p:sp>
        <p:nvSpPr>
          <p:cNvPr id="21506" name="Title 1"/>
          <p:cNvSpPr>
            <a:spLocks noGrp="1"/>
          </p:cNvSpPr>
          <p:nvPr>
            <p:ph type="title"/>
          </p:nvPr>
        </p:nvSpPr>
        <p:spPr/>
        <p:txBody>
          <a:bodyPr>
            <a:normAutofit/>
          </a:bodyPr>
          <a:lstStyle/>
          <a:p>
            <a:r>
              <a:rPr lang="en-US" altLang="en-US" dirty="0"/>
              <a:t>FLSA Test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pPr>
              <a:defRPr/>
            </a:pPr>
            <a:r>
              <a:rPr lang="en-US" sz="2400" dirty="0"/>
              <a:t>Goal of the DOL is to determine if the worker is economically dependent on the employer (and thus an employee) or is really in business for herself (and thus an independent contractor). </a:t>
            </a:r>
          </a:p>
          <a:p>
            <a:pPr>
              <a:defRPr/>
            </a:pPr>
            <a:r>
              <a:rPr lang="en-US" sz="2400" dirty="0"/>
              <a:t>Misclassified employees may be entitled to</a:t>
            </a:r>
            <a:r>
              <a:rPr lang="en-US" dirty="0"/>
              <a:t>:</a:t>
            </a:r>
          </a:p>
          <a:p>
            <a:pPr lvl="1">
              <a:defRPr/>
            </a:pPr>
            <a:r>
              <a:rPr lang="en-US" sz="2000" dirty="0"/>
              <a:t>Overtime, if non-exempt and working 40+ hours</a:t>
            </a:r>
          </a:p>
          <a:p>
            <a:pPr lvl="1">
              <a:defRPr/>
            </a:pPr>
            <a:r>
              <a:rPr lang="en-US" sz="2000" dirty="0"/>
              <a:t>Back pay and liquidated damages</a:t>
            </a:r>
          </a:p>
          <a:p>
            <a:pPr lvl="1">
              <a:defRPr/>
            </a:pPr>
            <a:r>
              <a:rPr lang="en-US" altLang="en-US" sz="2000" dirty="0"/>
              <a:t>Social Security &amp; FICA</a:t>
            </a:r>
            <a:r>
              <a:rPr lang="en-US" altLang="en-US" sz="1800" dirty="0"/>
              <a:t> </a:t>
            </a:r>
            <a:r>
              <a:rPr lang="en-US" altLang="en-US" sz="2000" dirty="0"/>
              <a:t>6.2% of wages for failure to withhold</a:t>
            </a:r>
          </a:p>
          <a:p>
            <a:pPr marL="457200" lvl="1" indent="0">
              <a:buNone/>
              <a:defRPr/>
            </a:pPr>
            <a:endParaRPr lang="en-US" sz="2000" dirty="0"/>
          </a:p>
          <a:p>
            <a:pPr lvl="1">
              <a:defRPr/>
            </a:pPr>
            <a:endParaRPr lang="en-US" sz="2000" dirty="0"/>
          </a:p>
        </p:txBody>
      </p:sp>
      <p:sp>
        <p:nvSpPr>
          <p:cNvPr id="22530" name="Title 1"/>
          <p:cNvSpPr>
            <a:spLocks noGrp="1"/>
          </p:cNvSpPr>
          <p:nvPr>
            <p:ph type="title"/>
          </p:nvPr>
        </p:nvSpPr>
        <p:spPr/>
        <p:txBody>
          <a:bodyPr>
            <a:normAutofit/>
          </a:bodyPr>
          <a:lstStyle/>
          <a:p>
            <a:r>
              <a:rPr lang="en-US" altLang="en-US" dirty="0"/>
              <a:t>How Misclassification is a violation of the FLSA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type="body" sz="quarter" idx="13"/>
          </p:nvPr>
        </p:nvSpPr>
        <p:spPr/>
        <p:txBody>
          <a:bodyPr/>
          <a:lstStyle/>
          <a:p>
            <a:pPr>
              <a:lnSpc>
                <a:spcPct val="100000"/>
              </a:lnSpc>
              <a:spcBef>
                <a:spcPts val="0"/>
              </a:spcBef>
              <a:spcAft>
                <a:spcPts val="0"/>
              </a:spcAft>
              <a:buFontTx/>
              <a:buAutoNum type="arabicPeriod"/>
            </a:pPr>
            <a:r>
              <a:rPr lang="en-US" altLang="en-US" sz="1400" dirty="0"/>
              <a:t>The employer has the right to control when, where, and how the worker performs the job.</a:t>
            </a:r>
          </a:p>
          <a:p>
            <a:pPr>
              <a:lnSpc>
                <a:spcPct val="100000"/>
              </a:lnSpc>
              <a:spcBef>
                <a:spcPts val="0"/>
              </a:spcBef>
              <a:spcAft>
                <a:spcPts val="0"/>
              </a:spcAft>
              <a:buFontTx/>
              <a:buAutoNum type="arabicPeriod"/>
            </a:pPr>
            <a:r>
              <a:rPr lang="en-US" altLang="en-US" sz="1400" dirty="0"/>
              <a:t>The work does not require a high level of skill or expertise.</a:t>
            </a:r>
          </a:p>
          <a:p>
            <a:pPr>
              <a:lnSpc>
                <a:spcPct val="100000"/>
              </a:lnSpc>
              <a:spcBef>
                <a:spcPts val="0"/>
              </a:spcBef>
              <a:spcAft>
                <a:spcPts val="0"/>
              </a:spcAft>
              <a:buFontTx/>
              <a:buAutoNum type="arabicPeriod"/>
            </a:pPr>
            <a:r>
              <a:rPr lang="en-US" altLang="en-US" sz="1400" dirty="0"/>
              <a:t>The employer furnishes the tools, materials, and equipment.</a:t>
            </a:r>
          </a:p>
          <a:p>
            <a:pPr>
              <a:lnSpc>
                <a:spcPct val="100000"/>
              </a:lnSpc>
              <a:spcBef>
                <a:spcPts val="0"/>
              </a:spcBef>
              <a:spcAft>
                <a:spcPts val="0"/>
              </a:spcAft>
              <a:buFontTx/>
              <a:buAutoNum type="arabicPeriod"/>
            </a:pPr>
            <a:r>
              <a:rPr lang="en-US" altLang="en-US" sz="1400" dirty="0"/>
              <a:t>The work is performed on the employer’s premises.</a:t>
            </a:r>
          </a:p>
          <a:p>
            <a:pPr>
              <a:lnSpc>
                <a:spcPct val="100000"/>
              </a:lnSpc>
              <a:spcBef>
                <a:spcPts val="0"/>
              </a:spcBef>
              <a:spcAft>
                <a:spcPts val="0"/>
              </a:spcAft>
              <a:buFontTx/>
              <a:buAutoNum type="arabicPeriod"/>
            </a:pPr>
            <a:r>
              <a:rPr lang="en-US" altLang="en-US" sz="1400" dirty="0"/>
              <a:t>There is a continuing relationship between the worker and the employer.</a:t>
            </a:r>
          </a:p>
          <a:p>
            <a:pPr>
              <a:lnSpc>
                <a:spcPct val="100000"/>
              </a:lnSpc>
              <a:spcBef>
                <a:spcPts val="0"/>
              </a:spcBef>
              <a:spcAft>
                <a:spcPts val="0"/>
              </a:spcAft>
              <a:buFontTx/>
              <a:buAutoNum type="arabicPeriod"/>
            </a:pPr>
            <a:r>
              <a:rPr lang="en-US" altLang="en-US" sz="1400" dirty="0"/>
              <a:t>The employer has the right to assign additional projects to the worker.</a:t>
            </a:r>
          </a:p>
          <a:p>
            <a:pPr>
              <a:lnSpc>
                <a:spcPct val="100000"/>
              </a:lnSpc>
              <a:spcBef>
                <a:spcPts val="0"/>
              </a:spcBef>
              <a:spcAft>
                <a:spcPts val="0"/>
              </a:spcAft>
              <a:buFontTx/>
              <a:buAutoNum type="arabicPeriod"/>
            </a:pPr>
            <a:r>
              <a:rPr lang="en-US" altLang="en-US" sz="1400" dirty="0"/>
              <a:t>The employer sets the hours of work and the duration of the job.</a:t>
            </a:r>
          </a:p>
          <a:p>
            <a:pPr>
              <a:lnSpc>
                <a:spcPct val="100000"/>
              </a:lnSpc>
              <a:spcBef>
                <a:spcPts val="0"/>
              </a:spcBef>
              <a:spcAft>
                <a:spcPts val="0"/>
              </a:spcAft>
              <a:buFontTx/>
              <a:buAutoNum type="arabicPeriod"/>
            </a:pPr>
            <a:r>
              <a:rPr lang="en-US" altLang="en-US" sz="1400" dirty="0"/>
              <a:t>The worker is paid by the hour, week, or month rather than the agreed cost of performing a particular job.</a:t>
            </a:r>
          </a:p>
          <a:p>
            <a:pPr>
              <a:lnSpc>
                <a:spcPct val="100000"/>
              </a:lnSpc>
              <a:spcBef>
                <a:spcPts val="0"/>
              </a:spcBef>
              <a:spcAft>
                <a:spcPts val="0"/>
              </a:spcAft>
              <a:buFontTx/>
              <a:buAutoNum type="arabicPeriod"/>
            </a:pPr>
            <a:r>
              <a:rPr lang="en-US" altLang="en-US" sz="1400" dirty="0"/>
              <a:t>The worker does not hire and pay assistants.</a:t>
            </a:r>
          </a:p>
          <a:p>
            <a:pPr>
              <a:lnSpc>
                <a:spcPct val="100000"/>
              </a:lnSpc>
              <a:spcBef>
                <a:spcPts val="0"/>
              </a:spcBef>
              <a:spcAft>
                <a:spcPts val="0"/>
              </a:spcAft>
              <a:buFontTx/>
              <a:buAutoNum type="arabicPeriod"/>
            </a:pPr>
            <a:r>
              <a:rPr lang="en-US" altLang="en-US" sz="1400" dirty="0"/>
              <a:t>The work performed by the worker is part of the regular business of the employer.</a:t>
            </a:r>
          </a:p>
          <a:p>
            <a:pPr>
              <a:lnSpc>
                <a:spcPct val="100000"/>
              </a:lnSpc>
              <a:spcBef>
                <a:spcPts val="0"/>
              </a:spcBef>
              <a:spcAft>
                <a:spcPts val="0"/>
              </a:spcAft>
              <a:buFontTx/>
              <a:buAutoNum type="arabicPeriod"/>
            </a:pPr>
            <a:r>
              <a:rPr lang="en-US" altLang="en-US" sz="1400" dirty="0"/>
              <a:t>The worker is not engaged in his/her own distinct occupation or business.</a:t>
            </a:r>
          </a:p>
          <a:p>
            <a:pPr>
              <a:lnSpc>
                <a:spcPct val="100000"/>
              </a:lnSpc>
              <a:spcBef>
                <a:spcPts val="0"/>
              </a:spcBef>
              <a:spcAft>
                <a:spcPts val="0"/>
              </a:spcAft>
              <a:buFontTx/>
              <a:buAutoNum type="arabicPeriod"/>
            </a:pPr>
            <a:r>
              <a:rPr lang="en-US" altLang="en-US" sz="1400" dirty="0"/>
              <a:t>The employer provides the worker with benefits such as insurance, leave, or workers’ compensation.</a:t>
            </a:r>
          </a:p>
          <a:p>
            <a:pPr marL="228600" indent="-228600">
              <a:lnSpc>
                <a:spcPct val="100000"/>
              </a:lnSpc>
              <a:spcBef>
                <a:spcPts val="0"/>
              </a:spcBef>
              <a:spcAft>
                <a:spcPts val="0"/>
              </a:spcAft>
              <a:buFontTx/>
              <a:buAutoNum type="arabicPeriod"/>
            </a:pPr>
            <a:r>
              <a:rPr lang="en-US" altLang="en-US" sz="1400" dirty="0"/>
              <a:t>The worker is considered an employee of the employer for tax purposes (i.e., the employer withholds federal, state, and Social Security taxes).</a:t>
            </a:r>
          </a:p>
          <a:p>
            <a:pPr>
              <a:lnSpc>
                <a:spcPct val="100000"/>
              </a:lnSpc>
              <a:spcBef>
                <a:spcPts val="0"/>
              </a:spcBef>
              <a:spcAft>
                <a:spcPts val="0"/>
              </a:spcAft>
              <a:buFontTx/>
              <a:buAutoNum type="arabicPeriod"/>
            </a:pPr>
            <a:r>
              <a:rPr lang="en-US" altLang="en-US" sz="1400" dirty="0"/>
              <a:t>The employer can discharge the worker.</a:t>
            </a:r>
          </a:p>
          <a:p>
            <a:pPr>
              <a:lnSpc>
                <a:spcPct val="100000"/>
              </a:lnSpc>
              <a:spcBef>
                <a:spcPts val="0"/>
              </a:spcBef>
              <a:spcAft>
                <a:spcPts val="0"/>
              </a:spcAft>
              <a:buFontTx/>
              <a:buAutoNum type="arabicPeriod"/>
            </a:pPr>
            <a:r>
              <a:rPr lang="en-US" altLang="en-US" sz="1400" dirty="0"/>
              <a:t>The worker and the employer believe that they are creating an employer-employee relationship.</a:t>
            </a:r>
          </a:p>
          <a:p>
            <a:pPr>
              <a:lnSpc>
                <a:spcPct val="100000"/>
              </a:lnSpc>
              <a:spcBef>
                <a:spcPts val="0"/>
              </a:spcBef>
              <a:spcAft>
                <a:spcPts val="0"/>
              </a:spcAft>
              <a:buFontTx/>
              <a:buAutoNum type="arabicPeriod"/>
            </a:pPr>
            <a:endParaRPr lang="en-US" altLang="en-US" sz="1400" dirty="0"/>
          </a:p>
        </p:txBody>
      </p:sp>
      <p:sp>
        <p:nvSpPr>
          <p:cNvPr id="23554" name="Title 1"/>
          <p:cNvSpPr>
            <a:spLocks noGrp="1"/>
          </p:cNvSpPr>
          <p:nvPr>
            <p:ph type="title"/>
          </p:nvPr>
        </p:nvSpPr>
        <p:spPr/>
        <p:txBody>
          <a:bodyPr>
            <a:normAutofit/>
          </a:bodyPr>
          <a:lstStyle/>
          <a:p>
            <a:r>
              <a:rPr lang="en-US" altLang="en-US" dirty="0"/>
              <a:t>EEOC Test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type="body" sz="quarter" idx="13"/>
          </p:nvPr>
        </p:nvSpPr>
        <p:spPr/>
        <p:txBody>
          <a:bodyPr/>
          <a:lstStyle/>
          <a:p>
            <a:r>
              <a:rPr lang="en-US" altLang="en-US" sz="2400" dirty="0"/>
              <a:t>Employees are covered by federal anti-discrimination (Title VII, ADA, ADEA, etc.) and other employment laws, but independent contractors are not</a:t>
            </a:r>
          </a:p>
          <a:p>
            <a:pPr lvl="1"/>
            <a:r>
              <a:rPr lang="en-US" altLang="en-US" sz="2000" dirty="0"/>
              <a:t>Misclassified IC’s are entitled to protection from discrimination and harassment</a:t>
            </a:r>
          </a:p>
          <a:p>
            <a:r>
              <a:rPr lang="en-US" altLang="en-US" sz="2400" dirty="0"/>
              <a:t>This same test is used by EEOC to determine whether a joint employer situation exists  </a:t>
            </a:r>
          </a:p>
          <a:p>
            <a:pPr lvl="1"/>
            <a:r>
              <a:rPr lang="en-US" altLang="en-US" sz="2000" dirty="0"/>
              <a:t>Staffing agencies</a:t>
            </a:r>
          </a:p>
          <a:p>
            <a:pPr lvl="1"/>
            <a:r>
              <a:rPr lang="en-US" altLang="en-US" sz="2000" dirty="0"/>
              <a:t>Temporary workers</a:t>
            </a:r>
          </a:p>
        </p:txBody>
      </p:sp>
      <p:sp>
        <p:nvSpPr>
          <p:cNvPr id="24578" name="Title 1"/>
          <p:cNvSpPr>
            <a:spLocks noGrp="1"/>
          </p:cNvSpPr>
          <p:nvPr>
            <p:ph type="title"/>
          </p:nvPr>
        </p:nvSpPr>
        <p:spPr/>
        <p:txBody>
          <a:bodyPr>
            <a:normAutofit/>
          </a:bodyPr>
          <a:lstStyle/>
          <a:p>
            <a:r>
              <a:rPr lang="en-US" altLang="en-US" dirty="0"/>
              <a:t>How Misclassification Violates the EEOC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US" altLang="en-US" sz="2400" dirty="0"/>
              <a:t>ABC Test used by more than 2/3rds of states (not Texas):</a:t>
            </a:r>
          </a:p>
          <a:p>
            <a:pPr marL="914400" lvl="1" indent="-457200">
              <a:buFontTx/>
              <a:buAutoNum type="alphaUcPeriod"/>
            </a:pPr>
            <a:r>
              <a:rPr lang="en-US" altLang="en-US" sz="2000" dirty="0"/>
              <a:t>The worker is free from control or direction in the performance of the work.</a:t>
            </a:r>
          </a:p>
          <a:p>
            <a:pPr marL="914400" lvl="1" indent="-457200">
              <a:buFontTx/>
              <a:buAutoNum type="alphaUcPeriod"/>
            </a:pPr>
            <a:r>
              <a:rPr lang="en-US" altLang="en-US" sz="2000" dirty="0"/>
              <a:t>The work is done outside the usual course of the company's business and is done off the premises of the business.</a:t>
            </a:r>
          </a:p>
          <a:p>
            <a:pPr marL="914400" lvl="1" indent="-457200">
              <a:buFontTx/>
              <a:buAutoNum type="alphaUcPeriod"/>
            </a:pPr>
            <a:r>
              <a:rPr lang="en-US" altLang="en-US" sz="2000" dirty="0"/>
              <a:t>The worker is customarily engaged in an independent trade, occupation, profession, or business.</a:t>
            </a:r>
          </a:p>
          <a:p>
            <a:r>
              <a:rPr lang="en-US" altLang="en-US" dirty="0">
                <a:hlinkClick r:id="rId2"/>
              </a:rPr>
              <a:t>https://efte.twc.texas.gov/independent_contractor_tests.html</a:t>
            </a:r>
            <a:endParaRPr lang="en-US" altLang="en-US" dirty="0"/>
          </a:p>
          <a:p>
            <a:endParaRPr lang="en-US" altLang="en-US" dirty="0"/>
          </a:p>
          <a:p>
            <a:endParaRPr lang="en-US" altLang="en-US" dirty="0"/>
          </a:p>
          <a:p>
            <a:endParaRPr lang="en-US" altLang="en-US" dirty="0"/>
          </a:p>
        </p:txBody>
      </p:sp>
      <p:sp>
        <p:nvSpPr>
          <p:cNvPr id="25602" name="Title 1"/>
          <p:cNvSpPr>
            <a:spLocks noGrp="1"/>
          </p:cNvSpPr>
          <p:nvPr>
            <p:ph type="title"/>
          </p:nvPr>
        </p:nvSpPr>
        <p:spPr/>
        <p:txBody>
          <a:bodyPr>
            <a:normAutofit/>
          </a:bodyPr>
          <a:lstStyle/>
          <a:p>
            <a:r>
              <a:rPr lang="en-US" altLang="en-US" dirty="0"/>
              <a:t>State Workers’ Compensation Act Tests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pPr algn="l"/>
            <a:r>
              <a:rPr lang="en-US" b="0" i="0" dirty="0">
                <a:solidFill>
                  <a:srgbClr val="000000"/>
                </a:solidFill>
                <a:effectLst/>
                <a:latin typeface="Lucida Grande Unicode"/>
              </a:rPr>
              <a:t>“Under Section 401.012 of the Texas Workers' Compensation Act, "'employee' means each person in the service of another under a contract of hire, whether express or implied, or oral or written," and "includes: (1) an employee employed in the usual course and scope of the employer's business ... ." That term does not include "an independent contractor or ... a person whose employment is not in the usual course and scope of the employer's business." In section 406.121(2) of that law, an independent contractor is defined as "a person who contracts to perform work or provide a service for the benefit of another and who ordinarily:</a:t>
            </a:r>
          </a:p>
          <a:p>
            <a:pPr lvl="1">
              <a:buFont typeface="+mj-lt"/>
              <a:buAutoNum type="alphaUcPeriod"/>
            </a:pPr>
            <a:r>
              <a:rPr lang="en-US" b="0" i="0" dirty="0">
                <a:solidFill>
                  <a:srgbClr val="000000"/>
                </a:solidFill>
                <a:effectLst/>
                <a:latin typeface="Lucida Grande Unicode"/>
              </a:rPr>
              <a:t>acts as the employer of any employee of the contractor by paying wages, directing activities, and performing other similar functions characteristic of an employer-employee relationship;</a:t>
            </a:r>
          </a:p>
          <a:p>
            <a:pPr lvl="1">
              <a:buFont typeface="+mj-lt"/>
              <a:buAutoNum type="alphaUcPeriod"/>
            </a:pPr>
            <a:r>
              <a:rPr lang="en-US" b="0" i="0" dirty="0">
                <a:solidFill>
                  <a:srgbClr val="000000"/>
                </a:solidFill>
                <a:effectLst/>
                <a:latin typeface="Lucida Grande Unicode"/>
              </a:rPr>
              <a:t>is free to determine the manner in which the work or service is performed, including the hours of labor of or method of payment to any employee;</a:t>
            </a:r>
          </a:p>
          <a:p>
            <a:pPr lvl="1">
              <a:buFont typeface="+mj-lt"/>
              <a:buAutoNum type="alphaUcPeriod"/>
            </a:pPr>
            <a:r>
              <a:rPr lang="en-US" b="0" i="0" dirty="0">
                <a:solidFill>
                  <a:srgbClr val="000000"/>
                </a:solidFill>
                <a:effectLst/>
                <a:latin typeface="Lucida Grande Unicode"/>
              </a:rPr>
              <a:t>is required to furnish or to have employees, if any, furnish necessary tools, supplies, or materials to perform the work or service; and</a:t>
            </a:r>
          </a:p>
          <a:p>
            <a:pPr lvl="1">
              <a:buFont typeface="+mj-lt"/>
              <a:buAutoNum type="alphaUcPeriod"/>
            </a:pPr>
            <a:r>
              <a:rPr lang="en-US" b="0" i="0" dirty="0">
                <a:solidFill>
                  <a:srgbClr val="000000"/>
                </a:solidFill>
                <a:effectLst/>
                <a:latin typeface="Lucida Grande Unicode"/>
              </a:rPr>
              <a:t>possesses the skills required for the specific work or service.“’</a:t>
            </a:r>
          </a:p>
          <a:p>
            <a:r>
              <a:rPr lang="en-US" altLang="en-US" dirty="0">
                <a:hlinkClick r:id="rId2"/>
              </a:rPr>
              <a:t>https://efte.twc.texas.gov/independent_contractor_tests.html</a:t>
            </a:r>
            <a:endParaRPr lang="en-US" altLang="en-US" dirty="0"/>
          </a:p>
          <a:p>
            <a:endParaRPr lang="en-US" altLang="en-US" dirty="0"/>
          </a:p>
          <a:p>
            <a:endParaRPr lang="en-US" altLang="en-US" dirty="0"/>
          </a:p>
          <a:p>
            <a:endParaRPr lang="en-US" altLang="en-US" dirty="0"/>
          </a:p>
        </p:txBody>
      </p:sp>
      <p:sp>
        <p:nvSpPr>
          <p:cNvPr id="25602" name="Title 1"/>
          <p:cNvSpPr>
            <a:spLocks noGrp="1"/>
          </p:cNvSpPr>
          <p:nvPr>
            <p:ph type="title"/>
          </p:nvPr>
        </p:nvSpPr>
        <p:spPr/>
        <p:txBody>
          <a:bodyPr>
            <a:normAutofit/>
          </a:bodyPr>
          <a:lstStyle/>
          <a:p>
            <a:r>
              <a:rPr lang="en-US" altLang="en-US" dirty="0"/>
              <a:t>Texas Workers’ Compensation Act Tests</a:t>
            </a:r>
          </a:p>
        </p:txBody>
      </p:sp>
    </p:spTree>
    <p:extLst>
      <p:ext uri="{BB962C8B-B14F-4D97-AF65-F5344CB8AC3E}">
        <p14:creationId xmlns:p14="http://schemas.microsoft.com/office/powerpoint/2010/main" val="2293058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F551ADD-AF35-471C-9D4D-106B135B5DB8}"/>
              </a:ext>
            </a:extLst>
          </p:cNvPr>
          <p:cNvSpPr>
            <a:spLocks noGrp="1"/>
          </p:cNvSpPr>
          <p:nvPr>
            <p:ph type="sldNum" sz="quarter" idx="12"/>
          </p:nvPr>
        </p:nvSpPr>
        <p:spPr/>
        <p:txBody>
          <a:bodyPr/>
          <a:lstStyle/>
          <a:p>
            <a:fld id="{59663368-760F-C146-A07A-338E074C9438}" type="slidenum">
              <a:rPr lang="en-US" smtClean="0"/>
              <a:pPr/>
              <a:t>38</a:t>
            </a:fld>
            <a:endParaRPr lang="en-US" dirty="0"/>
          </a:p>
        </p:txBody>
      </p:sp>
      <p:sp>
        <p:nvSpPr>
          <p:cNvPr id="4" name="Title 3">
            <a:extLst>
              <a:ext uri="{FF2B5EF4-FFF2-40B4-BE49-F238E27FC236}">
                <a16:creationId xmlns:a16="http://schemas.microsoft.com/office/drawing/2014/main" id="{D0B92D8A-8542-4BE1-A700-13252C199A97}"/>
              </a:ext>
            </a:extLst>
          </p:cNvPr>
          <p:cNvSpPr>
            <a:spLocks noGrp="1"/>
          </p:cNvSpPr>
          <p:nvPr>
            <p:ph type="title"/>
          </p:nvPr>
        </p:nvSpPr>
        <p:spPr/>
        <p:txBody>
          <a:bodyPr>
            <a:normAutofit fontScale="90000"/>
          </a:bodyPr>
          <a:lstStyle/>
          <a:p>
            <a:pPr algn="ctr"/>
            <a:r>
              <a:rPr lang="en-US" dirty="0"/>
              <a:t>Questions?</a:t>
            </a:r>
            <a:br>
              <a:rPr lang="en-US" dirty="0"/>
            </a:br>
            <a:endParaRPr lang="en-US" dirty="0"/>
          </a:p>
        </p:txBody>
      </p:sp>
      <p:pic>
        <p:nvPicPr>
          <p:cNvPr id="3078" name="Picture 6" descr="Image result for questions pictures for powerpoint free">
            <a:extLst>
              <a:ext uri="{FF2B5EF4-FFF2-40B4-BE49-F238E27FC236}">
                <a16:creationId xmlns:a16="http://schemas.microsoft.com/office/drawing/2014/main" id="{A0D4135F-9A69-464F-9B10-1D263FF98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267" y="2652712"/>
            <a:ext cx="1864270" cy="249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403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F551ADD-AF35-471C-9D4D-106B135B5DB8}"/>
              </a:ext>
            </a:extLst>
          </p:cNvPr>
          <p:cNvSpPr>
            <a:spLocks noGrp="1"/>
          </p:cNvSpPr>
          <p:nvPr>
            <p:ph type="sldNum" sz="quarter" idx="12"/>
          </p:nvPr>
        </p:nvSpPr>
        <p:spPr/>
        <p:txBody>
          <a:bodyPr/>
          <a:lstStyle/>
          <a:p>
            <a:fld id="{59663368-760F-C146-A07A-338E074C9438}" type="slidenum">
              <a:rPr lang="en-US" smtClean="0"/>
              <a:pPr/>
              <a:t>39</a:t>
            </a:fld>
            <a:endParaRPr lang="en-US" dirty="0"/>
          </a:p>
        </p:txBody>
      </p:sp>
      <p:sp>
        <p:nvSpPr>
          <p:cNvPr id="4" name="Title 3">
            <a:extLst>
              <a:ext uri="{FF2B5EF4-FFF2-40B4-BE49-F238E27FC236}">
                <a16:creationId xmlns:a16="http://schemas.microsoft.com/office/drawing/2014/main" id="{D0B92D8A-8542-4BE1-A700-13252C199A97}"/>
              </a:ext>
            </a:extLst>
          </p:cNvPr>
          <p:cNvSpPr>
            <a:spLocks noGrp="1"/>
          </p:cNvSpPr>
          <p:nvPr>
            <p:ph type="title"/>
          </p:nvPr>
        </p:nvSpPr>
        <p:spPr/>
        <p:txBody>
          <a:bodyPr>
            <a:normAutofit fontScale="90000"/>
          </a:bodyPr>
          <a:lstStyle/>
          <a:p>
            <a:pPr algn="ctr"/>
            <a:r>
              <a:rPr lang="en-US" dirty="0"/>
              <a:t>Questions?</a:t>
            </a:r>
            <a:br>
              <a:rPr lang="en-US" dirty="0"/>
            </a:br>
            <a:endParaRPr lang="en-US" dirty="0"/>
          </a:p>
        </p:txBody>
      </p:sp>
      <p:graphicFrame>
        <p:nvGraphicFramePr>
          <p:cNvPr id="5" name="Table 4">
            <a:extLst>
              <a:ext uri="{FF2B5EF4-FFF2-40B4-BE49-F238E27FC236}">
                <a16:creationId xmlns:a16="http://schemas.microsoft.com/office/drawing/2014/main" id="{7C8123DA-AA6D-4A69-9F4A-A5A4E20A58B2}"/>
              </a:ext>
            </a:extLst>
          </p:cNvPr>
          <p:cNvGraphicFramePr>
            <a:graphicFrameLocks noGrp="1"/>
          </p:cNvGraphicFramePr>
          <p:nvPr>
            <p:extLst>
              <p:ext uri="{D42A27DB-BD31-4B8C-83A1-F6EECF244321}">
                <p14:modId xmlns:p14="http://schemas.microsoft.com/office/powerpoint/2010/main" val="2765337318"/>
              </p:ext>
            </p:extLst>
          </p:nvPr>
        </p:nvGraphicFramePr>
        <p:xfrm>
          <a:off x="4427537" y="2135088"/>
          <a:ext cx="3333750" cy="4618482"/>
        </p:xfrm>
        <a:graphic>
          <a:graphicData uri="http://schemas.openxmlformats.org/drawingml/2006/table">
            <a:tbl>
              <a:tblPr firstRow="1" firstCol="1" bandRow="1"/>
              <a:tblGrid>
                <a:gridCol w="3333750">
                  <a:extLst>
                    <a:ext uri="{9D8B030D-6E8A-4147-A177-3AD203B41FA5}">
                      <a16:colId xmlns:a16="http://schemas.microsoft.com/office/drawing/2014/main" val="3331467693"/>
                    </a:ext>
                  </a:extLst>
                </a:gridCol>
              </a:tblGrid>
              <a:tr h="142875">
                <a:tc>
                  <a:txBody>
                    <a:bodyPr/>
                    <a:lstStyle/>
                    <a:p>
                      <a:pPr marL="0" marR="0">
                        <a:spcBef>
                          <a:spcPts val="0"/>
                        </a:spcBef>
                        <a:spcAft>
                          <a:spcPts val="0"/>
                        </a:spcAft>
                      </a:pPr>
                      <a:r>
                        <a:rPr lang="en-US" sz="1730" b="1" baseline="0">
                          <a:solidFill>
                            <a:srgbClr val="B3152D"/>
                          </a:solidFill>
                          <a:effectLst/>
                          <a:latin typeface="Arial" panose="020B0604020202020204" pitchFamily="34" charset="0"/>
                          <a:ea typeface="Calibri" panose="020F0502020204030204" pitchFamily="34" charset="0"/>
                        </a:rPr>
                        <a:t>Henry Talavera</a:t>
                      </a:r>
                      <a:endParaRPr lang="en-US" sz="1730" baseline="0">
                        <a:effectLst/>
                        <a:latin typeface="Calibri" panose="020F0502020204030204" pitchFamily="34" charset="0"/>
                        <a:ea typeface="Calibri" panose="020F0502020204030204" pitchFamily="34" charset="0"/>
                      </a:endParaRPr>
                    </a:p>
                  </a:txBody>
                  <a:tcPr marL="47625" marR="9525" marT="9525" marB="9525" anchor="ctr">
                    <a:lnL>
                      <a:noFill/>
                    </a:lnL>
                    <a:lnR>
                      <a:noFill/>
                    </a:lnR>
                    <a:lnT>
                      <a:noFill/>
                    </a:lnT>
                    <a:lnB>
                      <a:noFill/>
                    </a:lnB>
                    <a:solidFill>
                      <a:srgbClr val="FFFFFF"/>
                    </a:solidFill>
                  </a:tcPr>
                </a:tc>
                <a:extLst>
                  <a:ext uri="{0D108BD9-81ED-4DB2-BD59-A6C34878D82A}">
                    <a16:rowId xmlns:a16="http://schemas.microsoft.com/office/drawing/2014/main" val="336839309"/>
                  </a:ext>
                </a:extLst>
              </a:tr>
              <a:tr h="142875">
                <a:tc>
                  <a:txBody>
                    <a:bodyPr/>
                    <a:lstStyle/>
                    <a:p>
                      <a:pPr marL="0" marR="0">
                        <a:spcBef>
                          <a:spcPts val="0"/>
                        </a:spcBef>
                        <a:spcAft>
                          <a:spcPts val="0"/>
                        </a:spcAft>
                      </a:pPr>
                      <a:r>
                        <a:rPr lang="en-US" sz="1730" i="1" baseline="0">
                          <a:solidFill>
                            <a:srgbClr val="323E48"/>
                          </a:solidFill>
                          <a:effectLst/>
                          <a:latin typeface="Arial" panose="020B0604020202020204" pitchFamily="34" charset="0"/>
                          <a:ea typeface="Calibri" panose="020F0502020204030204" pitchFamily="34" charset="0"/>
                        </a:rPr>
                        <a:t>Shareholder</a:t>
                      </a:r>
                      <a:endParaRPr lang="en-US" sz="1730" baseline="0">
                        <a:effectLst/>
                        <a:latin typeface="Calibri" panose="020F0502020204030204" pitchFamily="34" charset="0"/>
                        <a:ea typeface="Calibri" panose="020F0502020204030204" pitchFamily="34" charset="0"/>
                      </a:endParaRPr>
                    </a:p>
                  </a:txBody>
                  <a:tcPr marL="47625" marR="9525" marT="9525" marB="9525" anchor="ctr">
                    <a:lnL>
                      <a:noFill/>
                    </a:lnL>
                    <a:lnR>
                      <a:noFill/>
                    </a:lnR>
                    <a:lnT>
                      <a:noFill/>
                    </a:lnT>
                    <a:lnB>
                      <a:noFill/>
                    </a:lnB>
                    <a:solidFill>
                      <a:srgbClr val="FFFFFF"/>
                    </a:solidFill>
                  </a:tcPr>
                </a:tc>
                <a:extLst>
                  <a:ext uri="{0D108BD9-81ED-4DB2-BD59-A6C34878D82A}">
                    <a16:rowId xmlns:a16="http://schemas.microsoft.com/office/drawing/2014/main" val="4208776810"/>
                  </a:ext>
                </a:extLst>
              </a:tr>
              <a:tr h="142875">
                <a:tc>
                  <a:txBody>
                    <a:bodyPr/>
                    <a:lstStyle/>
                    <a:p>
                      <a:pPr marL="0" marR="0">
                        <a:spcBef>
                          <a:spcPts val="0"/>
                        </a:spcBef>
                        <a:spcAft>
                          <a:spcPts val="0"/>
                        </a:spcAft>
                      </a:pPr>
                      <a:r>
                        <a:rPr lang="en-US" sz="1730" u="sng" baseline="0">
                          <a:solidFill>
                            <a:srgbClr val="B3152D"/>
                          </a:solidFill>
                          <a:effectLst/>
                          <a:latin typeface="Arial" panose="020B0604020202020204" pitchFamily="34" charset="0"/>
                          <a:ea typeface="Calibri" panose="020F0502020204030204" pitchFamily="34" charset="0"/>
                          <a:hlinkClick r:id="rId2"/>
                        </a:rPr>
                        <a:t>htalavera@polsinelli.com</a:t>
                      </a:r>
                      <a:endParaRPr lang="en-US" sz="1730" baseline="0">
                        <a:effectLst/>
                        <a:latin typeface="Calibri" panose="020F0502020204030204" pitchFamily="34" charset="0"/>
                        <a:ea typeface="Calibri" panose="020F0502020204030204" pitchFamily="34" charset="0"/>
                      </a:endParaRPr>
                    </a:p>
                  </a:txBody>
                  <a:tcPr marL="47625" marR="9525" marT="104775" marB="9525" anchor="ctr">
                    <a:lnL>
                      <a:noFill/>
                    </a:lnL>
                    <a:lnR>
                      <a:noFill/>
                    </a:lnR>
                    <a:lnT>
                      <a:noFill/>
                    </a:lnT>
                    <a:lnB>
                      <a:noFill/>
                    </a:lnB>
                    <a:solidFill>
                      <a:srgbClr val="FFFFFF"/>
                    </a:solidFill>
                  </a:tcPr>
                </a:tc>
                <a:extLst>
                  <a:ext uri="{0D108BD9-81ED-4DB2-BD59-A6C34878D82A}">
                    <a16:rowId xmlns:a16="http://schemas.microsoft.com/office/drawing/2014/main" val="2151697291"/>
                  </a:ext>
                </a:extLst>
              </a:tr>
              <a:tr h="142875">
                <a:tc>
                  <a:txBody>
                    <a:bodyPr/>
                    <a:lstStyle/>
                    <a:p>
                      <a:pPr marL="0" marR="0">
                        <a:spcBef>
                          <a:spcPts val="0"/>
                        </a:spcBef>
                        <a:spcAft>
                          <a:spcPts val="0"/>
                        </a:spcAft>
                      </a:pPr>
                      <a:r>
                        <a:rPr lang="en-US" sz="1730" b="1" baseline="0">
                          <a:solidFill>
                            <a:srgbClr val="323E48"/>
                          </a:solidFill>
                          <a:effectLst/>
                          <a:latin typeface="Arial" panose="020B0604020202020204" pitchFamily="34" charset="0"/>
                          <a:ea typeface="Calibri" panose="020F0502020204030204" pitchFamily="34" charset="0"/>
                        </a:rPr>
                        <a:t>214.661.5538</a:t>
                      </a:r>
                      <a:endParaRPr lang="en-US" sz="1730" baseline="0">
                        <a:effectLst/>
                        <a:latin typeface="Calibri" panose="020F0502020204030204" pitchFamily="34" charset="0"/>
                        <a:ea typeface="Calibri" panose="020F0502020204030204" pitchFamily="34" charset="0"/>
                      </a:endParaRPr>
                    </a:p>
                  </a:txBody>
                  <a:tcPr marL="47625" marR="9525" marT="9525" marB="9525" anchor="ctr">
                    <a:lnL>
                      <a:noFill/>
                    </a:lnL>
                    <a:lnR>
                      <a:noFill/>
                    </a:lnR>
                    <a:lnT>
                      <a:noFill/>
                    </a:lnT>
                    <a:lnB>
                      <a:noFill/>
                    </a:lnB>
                    <a:solidFill>
                      <a:srgbClr val="FFFFFF"/>
                    </a:solidFill>
                  </a:tcPr>
                </a:tc>
                <a:extLst>
                  <a:ext uri="{0D108BD9-81ED-4DB2-BD59-A6C34878D82A}">
                    <a16:rowId xmlns:a16="http://schemas.microsoft.com/office/drawing/2014/main" val="497935254"/>
                  </a:ext>
                </a:extLst>
              </a:tr>
              <a:tr h="236152">
                <a:tc>
                  <a:txBody>
                    <a:bodyPr/>
                    <a:lstStyle/>
                    <a:p>
                      <a:pPr marL="0" marR="0">
                        <a:spcBef>
                          <a:spcPts val="0"/>
                        </a:spcBef>
                        <a:spcAft>
                          <a:spcPts val="0"/>
                        </a:spcAft>
                      </a:pPr>
                      <a:r>
                        <a:rPr lang="en-US" sz="1730" baseline="0" dirty="0">
                          <a:solidFill>
                            <a:srgbClr val="323E48"/>
                          </a:solidFill>
                          <a:effectLst/>
                          <a:latin typeface="Arial" panose="020B0604020202020204" pitchFamily="34" charset="0"/>
                          <a:ea typeface="Calibri" panose="020F0502020204030204" pitchFamily="34" charset="0"/>
                        </a:rPr>
                        <a:t>2950 N. Harwood Street, Suite 2100</a:t>
                      </a:r>
                      <a:br>
                        <a:rPr lang="en-US" sz="1730" baseline="0" dirty="0">
                          <a:solidFill>
                            <a:srgbClr val="323E48"/>
                          </a:solidFill>
                          <a:effectLst/>
                          <a:latin typeface="Arial" panose="020B0604020202020204" pitchFamily="34" charset="0"/>
                          <a:ea typeface="Calibri" panose="020F0502020204030204" pitchFamily="34" charset="0"/>
                        </a:rPr>
                      </a:br>
                      <a:r>
                        <a:rPr lang="en-US" sz="1730" baseline="0" dirty="0">
                          <a:solidFill>
                            <a:srgbClr val="323E48"/>
                          </a:solidFill>
                          <a:effectLst/>
                          <a:latin typeface="Arial" panose="020B0604020202020204" pitchFamily="34" charset="0"/>
                          <a:ea typeface="Calibri" panose="020F0502020204030204" pitchFamily="34" charset="0"/>
                        </a:rPr>
                        <a:t>Dallas, TX 75201</a:t>
                      </a:r>
                    </a:p>
                    <a:p>
                      <a:pPr marL="0" marR="0">
                        <a:spcBef>
                          <a:spcPts val="0"/>
                        </a:spcBef>
                        <a:spcAft>
                          <a:spcPts val="0"/>
                        </a:spcAft>
                      </a:pPr>
                      <a:endParaRPr lang="en-US" sz="1730" baseline="0" dirty="0">
                        <a:effectLst/>
                        <a:latin typeface="Calibri" panose="020F0502020204030204" pitchFamily="34" charset="0"/>
                        <a:ea typeface="Calibri" panose="020F0502020204030204" pitchFamily="34" charset="0"/>
                      </a:endParaRPr>
                    </a:p>
                  </a:txBody>
                  <a:tcPr marL="47625" marR="9525" marT="9525" marB="9525" anchor="ctr">
                    <a:lnL>
                      <a:noFill/>
                    </a:lnL>
                    <a:lnR>
                      <a:noFill/>
                    </a:lnR>
                    <a:lnT>
                      <a:noFill/>
                    </a:lnT>
                    <a:lnB>
                      <a:noFill/>
                    </a:lnB>
                    <a:solidFill>
                      <a:srgbClr val="FFFFFF"/>
                    </a:solidFill>
                  </a:tcPr>
                </a:tc>
                <a:extLst>
                  <a:ext uri="{0D108BD9-81ED-4DB2-BD59-A6C34878D82A}">
                    <a16:rowId xmlns:a16="http://schemas.microsoft.com/office/drawing/2014/main" val="877571803"/>
                  </a:ext>
                </a:extLst>
              </a:tr>
              <a:tr h="133166">
                <a:tc>
                  <a:txBody>
                    <a:bodyPr/>
                    <a:lstStyle/>
                    <a:p>
                      <a:pPr marL="0" marR="0">
                        <a:spcBef>
                          <a:spcPts val="0"/>
                        </a:spcBef>
                        <a:spcAft>
                          <a:spcPts val="0"/>
                        </a:spcAft>
                      </a:pPr>
                      <a:r>
                        <a:rPr lang="en-US" sz="1730" b="1" baseline="0" dirty="0">
                          <a:solidFill>
                            <a:srgbClr val="B3152D"/>
                          </a:solidFill>
                          <a:effectLst/>
                          <a:latin typeface="Arial" panose="020B0604020202020204" pitchFamily="34" charset="0"/>
                          <a:ea typeface="Calibri" panose="020F0502020204030204" pitchFamily="34" charset="0"/>
                        </a:rPr>
                        <a:t>Meredith VanderWilt</a:t>
                      </a:r>
                      <a:endParaRPr lang="en-US" sz="1730" baseline="0" dirty="0">
                        <a:effectLst/>
                        <a:latin typeface="Calibri" panose="020F0502020204030204" pitchFamily="34" charset="0"/>
                        <a:ea typeface="Calibri" panose="020F0502020204030204" pitchFamily="34" charset="0"/>
                      </a:endParaRPr>
                    </a:p>
                  </a:txBody>
                  <a:tcPr marL="47625" marR="9525" marT="9525" marB="9525" anchor="ctr">
                    <a:lnL>
                      <a:noFill/>
                    </a:lnL>
                    <a:lnR>
                      <a:noFill/>
                    </a:lnR>
                    <a:lnT>
                      <a:noFill/>
                    </a:lnT>
                    <a:lnB>
                      <a:noFill/>
                    </a:lnB>
                    <a:solidFill>
                      <a:srgbClr val="FFFFFF"/>
                    </a:solidFill>
                  </a:tcPr>
                </a:tc>
                <a:extLst>
                  <a:ext uri="{0D108BD9-81ED-4DB2-BD59-A6C34878D82A}">
                    <a16:rowId xmlns:a16="http://schemas.microsoft.com/office/drawing/2014/main" val="834869730"/>
                  </a:ext>
                </a:extLst>
              </a:tr>
              <a:tr h="133166">
                <a:tc>
                  <a:txBody>
                    <a:bodyPr/>
                    <a:lstStyle/>
                    <a:p>
                      <a:pPr marL="0" marR="0">
                        <a:spcBef>
                          <a:spcPts val="0"/>
                        </a:spcBef>
                        <a:spcAft>
                          <a:spcPts val="0"/>
                        </a:spcAft>
                      </a:pPr>
                      <a:r>
                        <a:rPr lang="en-US" sz="1730" i="1" baseline="0">
                          <a:solidFill>
                            <a:srgbClr val="323E48"/>
                          </a:solidFill>
                          <a:effectLst/>
                          <a:latin typeface="Arial" panose="020B0604020202020204" pitchFamily="34" charset="0"/>
                          <a:ea typeface="Calibri" panose="020F0502020204030204" pitchFamily="34" charset="0"/>
                        </a:rPr>
                        <a:t>Shareholder</a:t>
                      </a:r>
                      <a:endParaRPr lang="en-US" sz="1730" baseline="0">
                        <a:effectLst/>
                        <a:latin typeface="Calibri" panose="020F0502020204030204" pitchFamily="34" charset="0"/>
                        <a:ea typeface="Calibri" panose="020F0502020204030204" pitchFamily="34" charset="0"/>
                      </a:endParaRPr>
                    </a:p>
                  </a:txBody>
                  <a:tcPr marL="47625" marR="9525" marT="9525" marB="9525" anchor="ctr">
                    <a:lnL>
                      <a:noFill/>
                    </a:lnL>
                    <a:lnR>
                      <a:noFill/>
                    </a:lnR>
                    <a:lnT>
                      <a:noFill/>
                    </a:lnT>
                    <a:lnB>
                      <a:noFill/>
                    </a:lnB>
                    <a:solidFill>
                      <a:srgbClr val="FFFFFF"/>
                    </a:solidFill>
                  </a:tcPr>
                </a:tc>
                <a:extLst>
                  <a:ext uri="{0D108BD9-81ED-4DB2-BD59-A6C34878D82A}">
                    <a16:rowId xmlns:a16="http://schemas.microsoft.com/office/drawing/2014/main" val="69678558"/>
                  </a:ext>
                </a:extLst>
              </a:tr>
              <a:tr h="133166">
                <a:tc>
                  <a:txBody>
                    <a:bodyPr/>
                    <a:lstStyle/>
                    <a:p>
                      <a:pPr marL="0" marR="0">
                        <a:spcBef>
                          <a:spcPts val="0"/>
                        </a:spcBef>
                        <a:spcAft>
                          <a:spcPts val="0"/>
                        </a:spcAft>
                      </a:pPr>
                      <a:r>
                        <a:rPr lang="en-US" sz="1730" baseline="0">
                          <a:solidFill>
                            <a:srgbClr val="676764"/>
                          </a:solidFill>
                          <a:effectLst/>
                          <a:latin typeface="Arial" panose="020B0604020202020204" pitchFamily="34" charset="0"/>
                          <a:ea typeface="Calibri" panose="020F0502020204030204" pitchFamily="34" charset="0"/>
                        </a:rPr>
                        <a:t>she / her</a:t>
                      </a:r>
                      <a:endParaRPr lang="en-US" sz="1730" baseline="0">
                        <a:effectLst/>
                        <a:latin typeface="Calibri" panose="020F0502020204030204" pitchFamily="34" charset="0"/>
                        <a:ea typeface="Calibri" panose="020F0502020204030204" pitchFamily="34" charset="0"/>
                      </a:endParaRPr>
                    </a:p>
                  </a:txBody>
                  <a:tcPr marL="47625" marR="9525" marT="9525" marB="9525" anchor="ctr">
                    <a:lnL>
                      <a:noFill/>
                    </a:lnL>
                    <a:lnR>
                      <a:noFill/>
                    </a:lnR>
                    <a:lnT>
                      <a:noFill/>
                    </a:lnT>
                    <a:lnB>
                      <a:noFill/>
                    </a:lnB>
                    <a:solidFill>
                      <a:srgbClr val="FFFFFF"/>
                    </a:solidFill>
                  </a:tcPr>
                </a:tc>
                <a:extLst>
                  <a:ext uri="{0D108BD9-81ED-4DB2-BD59-A6C34878D82A}">
                    <a16:rowId xmlns:a16="http://schemas.microsoft.com/office/drawing/2014/main" val="931876672"/>
                  </a:ext>
                </a:extLst>
              </a:tr>
              <a:tr h="0">
                <a:tc>
                  <a:txBody>
                    <a:bodyPr/>
                    <a:lstStyle/>
                    <a:p>
                      <a:pPr marL="0" marR="0">
                        <a:spcBef>
                          <a:spcPts val="0"/>
                        </a:spcBef>
                        <a:spcAft>
                          <a:spcPts val="0"/>
                        </a:spcAft>
                      </a:pPr>
                      <a:r>
                        <a:rPr lang="en-US" sz="1730" u="none" strike="noStrike" baseline="0">
                          <a:solidFill>
                            <a:srgbClr val="B3152D"/>
                          </a:solidFill>
                          <a:effectLst/>
                          <a:latin typeface="Arial" panose="020B0604020202020204" pitchFamily="34" charset="0"/>
                          <a:ea typeface="Calibri" panose="020F0502020204030204" pitchFamily="34" charset="0"/>
                          <a:hlinkClick r:id="rId3"/>
                        </a:rPr>
                        <a:t>mvanderwilt@polsinelli.com</a:t>
                      </a:r>
                      <a:endParaRPr lang="en-US" sz="1730" baseline="0">
                        <a:effectLst/>
                        <a:latin typeface="Calibri" panose="020F0502020204030204" pitchFamily="34" charset="0"/>
                        <a:ea typeface="Calibri" panose="020F0502020204030204" pitchFamily="34" charset="0"/>
                      </a:endParaRPr>
                    </a:p>
                  </a:txBody>
                  <a:tcPr marL="47625" marR="9525" marT="104775" marB="9525" anchor="ctr">
                    <a:lnL>
                      <a:noFill/>
                    </a:lnL>
                    <a:lnR>
                      <a:noFill/>
                    </a:lnR>
                    <a:lnT>
                      <a:noFill/>
                    </a:lnT>
                    <a:lnB>
                      <a:noFill/>
                    </a:lnB>
                    <a:solidFill>
                      <a:srgbClr val="FFFFFF"/>
                    </a:solidFill>
                  </a:tcPr>
                </a:tc>
                <a:extLst>
                  <a:ext uri="{0D108BD9-81ED-4DB2-BD59-A6C34878D82A}">
                    <a16:rowId xmlns:a16="http://schemas.microsoft.com/office/drawing/2014/main" val="2132487867"/>
                  </a:ext>
                </a:extLst>
              </a:tr>
              <a:tr h="133166">
                <a:tc>
                  <a:txBody>
                    <a:bodyPr/>
                    <a:lstStyle/>
                    <a:p>
                      <a:pPr marL="0" marR="0">
                        <a:spcBef>
                          <a:spcPts val="0"/>
                        </a:spcBef>
                        <a:spcAft>
                          <a:spcPts val="0"/>
                        </a:spcAft>
                      </a:pPr>
                      <a:r>
                        <a:rPr lang="en-US" sz="1730" b="1" baseline="0">
                          <a:solidFill>
                            <a:srgbClr val="323E48"/>
                          </a:solidFill>
                          <a:effectLst/>
                          <a:latin typeface="Arial" panose="020B0604020202020204" pitchFamily="34" charset="0"/>
                          <a:ea typeface="Calibri" panose="020F0502020204030204" pitchFamily="34" charset="0"/>
                        </a:rPr>
                        <a:t>214.661.5558</a:t>
                      </a:r>
                      <a:endParaRPr lang="en-US" sz="1730" baseline="0">
                        <a:effectLst/>
                        <a:latin typeface="Calibri" panose="020F0502020204030204" pitchFamily="34" charset="0"/>
                        <a:ea typeface="Calibri" panose="020F0502020204030204" pitchFamily="34" charset="0"/>
                      </a:endParaRPr>
                    </a:p>
                  </a:txBody>
                  <a:tcPr marL="47625" marR="9525" marT="9525" marB="9525" anchor="ctr">
                    <a:lnL>
                      <a:noFill/>
                    </a:lnL>
                    <a:lnR>
                      <a:noFill/>
                    </a:lnR>
                    <a:lnT>
                      <a:noFill/>
                    </a:lnT>
                    <a:lnB>
                      <a:noFill/>
                    </a:lnB>
                    <a:solidFill>
                      <a:srgbClr val="FFFFFF"/>
                    </a:solidFill>
                  </a:tcPr>
                </a:tc>
                <a:extLst>
                  <a:ext uri="{0D108BD9-81ED-4DB2-BD59-A6C34878D82A}">
                    <a16:rowId xmlns:a16="http://schemas.microsoft.com/office/drawing/2014/main" val="2467432606"/>
                  </a:ext>
                </a:extLst>
              </a:tr>
              <a:tr h="133166">
                <a:tc>
                  <a:txBody>
                    <a:bodyPr/>
                    <a:lstStyle/>
                    <a:p>
                      <a:pPr marL="0" marR="0">
                        <a:spcBef>
                          <a:spcPts val="0"/>
                        </a:spcBef>
                        <a:spcAft>
                          <a:spcPts val="0"/>
                        </a:spcAft>
                      </a:pPr>
                      <a:r>
                        <a:rPr lang="en-US" sz="1730" baseline="0" dirty="0">
                          <a:solidFill>
                            <a:srgbClr val="323E48"/>
                          </a:solidFill>
                          <a:effectLst/>
                          <a:latin typeface="Arial" panose="020B0604020202020204" pitchFamily="34" charset="0"/>
                          <a:ea typeface="Calibri" panose="020F0502020204030204" pitchFamily="34" charset="0"/>
                        </a:rPr>
                        <a:t>2950 N. Harwood Street, Suite 2100</a:t>
                      </a:r>
                      <a:br>
                        <a:rPr lang="en-US" sz="1730" baseline="0" dirty="0">
                          <a:solidFill>
                            <a:srgbClr val="323E48"/>
                          </a:solidFill>
                          <a:effectLst/>
                          <a:latin typeface="Arial" panose="020B0604020202020204" pitchFamily="34" charset="0"/>
                          <a:ea typeface="Calibri" panose="020F0502020204030204" pitchFamily="34" charset="0"/>
                        </a:rPr>
                      </a:br>
                      <a:r>
                        <a:rPr lang="en-US" sz="1730" baseline="0" dirty="0">
                          <a:solidFill>
                            <a:srgbClr val="323E48"/>
                          </a:solidFill>
                          <a:effectLst/>
                          <a:latin typeface="Arial" panose="020B0604020202020204" pitchFamily="34" charset="0"/>
                          <a:ea typeface="Calibri" panose="020F0502020204030204" pitchFamily="34" charset="0"/>
                        </a:rPr>
                        <a:t>Dallas, TX 75201</a:t>
                      </a:r>
                      <a:endParaRPr lang="en-US" sz="1730" baseline="0" dirty="0">
                        <a:effectLst/>
                        <a:latin typeface="Calibri" panose="020F0502020204030204" pitchFamily="34" charset="0"/>
                        <a:ea typeface="Calibri" panose="020F0502020204030204" pitchFamily="34" charset="0"/>
                      </a:endParaRPr>
                    </a:p>
                  </a:txBody>
                  <a:tcPr marL="47625" marR="9525" marT="9525" marB="9525" anchor="ctr">
                    <a:lnL>
                      <a:noFill/>
                    </a:lnL>
                    <a:lnR>
                      <a:noFill/>
                    </a:lnR>
                    <a:lnT>
                      <a:noFill/>
                    </a:lnT>
                    <a:lnB>
                      <a:noFill/>
                    </a:lnB>
                    <a:solidFill>
                      <a:srgbClr val="FFFFFF"/>
                    </a:solidFill>
                  </a:tcPr>
                </a:tc>
                <a:extLst>
                  <a:ext uri="{0D108BD9-81ED-4DB2-BD59-A6C34878D82A}">
                    <a16:rowId xmlns:a16="http://schemas.microsoft.com/office/drawing/2014/main" val="1569173118"/>
                  </a:ext>
                </a:extLst>
              </a:tr>
            </a:tbl>
          </a:graphicData>
        </a:graphic>
      </p:graphicFrame>
    </p:spTree>
    <p:extLst>
      <p:ext uri="{BB962C8B-B14F-4D97-AF65-F5344CB8AC3E}">
        <p14:creationId xmlns:p14="http://schemas.microsoft.com/office/powerpoint/2010/main" val="3722753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ormAutofit/>
          </a:bodyPr>
          <a:lstStyle/>
          <a:p>
            <a:r>
              <a:rPr lang="en-US" sz="2000" dirty="0"/>
              <a:t>“Pay or play” penalties have significantly increased risks associated with misclassifying employees</a:t>
            </a:r>
          </a:p>
          <a:p>
            <a:r>
              <a:rPr lang="en-US" sz="2000" dirty="0"/>
              <a:t>Different arrangements present challenges: </a:t>
            </a:r>
          </a:p>
          <a:p>
            <a:pPr lvl="1"/>
            <a:r>
              <a:rPr lang="en-US" sz="2000" dirty="0"/>
              <a:t>Independent contractors</a:t>
            </a:r>
          </a:p>
          <a:p>
            <a:pPr lvl="1"/>
            <a:r>
              <a:rPr lang="en-US" sz="2000" dirty="0"/>
              <a:t>Staffing firms</a:t>
            </a:r>
          </a:p>
          <a:p>
            <a:pPr lvl="1"/>
            <a:r>
              <a:rPr lang="en-US" sz="2000" dirty="0"/>
              <a:t>Professional Employer Organizations</a:t>
            </a:r>
          </a:p>
        </p:txBody>
      </p:sp>
      <p:sp>
        <p:nvSpPr>
          <p:cNvPr id="2" name="Title 1"/>
          <p:cNvSpPr>
            <a:spLocks noGrp="1"/>
          </p:cNvSpPr>
          <p:nvPr>
            <p:ph type="title"/>
          </p:nvPr>
        </p:nvSpPr>
        <p:spPr/>
        <p:txBody>
          <a:bodyPr/>
          <a:lstStyle/>
          <a:p>
            <a:r>
              <a:rPr lang="en-US" dirty="0"/>
              <a:t>Employer Health Coverage Obligations</a:t>
            </a:r>
          </a:p>
        </p:txBody>
      </p:sp>
    </p:spTree>
    <p:extLst>
      <p:ext uri="{BB962C8B-B14F-4D97-AF65-F5344CB8AC3E}">
        <p14:creationId xmlns:p14="http://schemas.microsoft.com/office/powerpoint/2010/main" val="3128261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333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93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ormAutofit/>
          </a:bodyPr>
          <a:lstStyle/>
          <a:p>
            <a:r>
              <a:rPr lang="en-US" sz="1800" dirty="0"/>
              <a:t>Employers subject to two distinct reporting requirements</a:t>
            </a:r>
          </a:p>
          <a:p>
            <a:r>
              <a:rPr lang="en-US" sz="1800" dirty="0"/>
              <a:t>6056 Reporting:</a:t>
            </a:r>
          </a:p>
          <a:p>
            <a:pPr lvl="1"/>
            <a:r>
              <a:rPr lang="en-US" sz="1800" dirty="0"/>
              <a:t>In general. Section 6056 requires an applicable large employer subject to the requirements of Section 4980H to report certain health insurance coverage information to the Internal Revenue Service, and to furnish certain related employee statements to its full-time employees.</a:t>
            </a:r>
          </a:p>
          <a:p>
            <a:r>
              <a:rPr lang="en-US" sz="1800" dirty="0"/>
              <a:t>6055 Reporting:</a:t>
            </a:r>
          </a:p>
          <a:p>
            <a:pPr lvl="1"/>
            <a:r>
              <a:rPr lang="en-US" sz="1800" dirty="0"/>
              <a:t>Every person that provides minimum essential coverage to an individual during a calendar year must file an information return and transmittal and furnish statements to responsible individuals on forms prescribed by the Internal Revenue Service. </a:t>
            </a:r>
          </a:p>
        </p:txBody>
      </p:sp>
      <p:sp>
        <p:nvSpPr>
          <p:cNvPr id="2" name="Title 1"/>
          <p:cNvSpPr>
            <a:spLocks noGrp="1"/>
          </p:cNvSpPr>
          <p:nvPr>
            <p:ph type="title"/>
          </p:nvPr>
        </p:nvSpPr>
        <p:spPr/>
        <p:txBody>
          <a:bodyPr/>
          <a:lstStyle/>
          <a:p>
            <a:r>
              <a:rPr lang="en-US" dirty="0"/>
              <a:t>Employer Reporting Requirements</a:t>
            </a:r>
          </a:p>
        </p:txBody>
      </p:sp>
    </p:spTree>
    <p:extLst>
      <p:ext uri="{BB962C8B-B14F-4D97-AF65-F5344CB8AC3E}">
        <p14:creationId xmlns:p14="http://schemas.microsoft.com/office/powerpoint/2010/main" val="411240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normAutofit fontScale="85000" lnSpcReduction="10000"/>
          </a:bodyPr>
          <a:lstStyle/>
          <a:p>
            <a:r>
              <a:rPr lang="en-US" sz="2400" dirty="0"/>
              <a:t>Each applicable large employer member is required to file 1094-C and 1095-C and provide a statement to full-time employees.  </a:t>
            </a:r>
          </a:p>
          <a:p>
            <a:r>
              <a:rPr lang="en-US" sz="2400" dirty="0"/>
              <a:t>Failure to file with the IRS (or providing incomplete or incorrect information) can result in penalty of $290 per failure up to $3,532,500 for 2023.</a:t>
            </a:r>
          </a:p>
          <a:p>
            <a:pPr lvl="1"/>
            <a:r>
              <a:rPr lang="en-US" sz="2400" dirty="0">
                <a:hlinkClick r:id="rId2"/>
              </a:rPr>
              <a:t>https://www.irs.gov/irm/part20/irm_20-001-007r</a:t>
            </a:r>
            <a:endParaRPr lang="en-US" sz="2400" dirty="0"/>
          </a:p>
          <a:p>
            <a:pPr lvl="1"/>
            <a:r>
              <a:rPr lang="en-US" sz="2400" dirty="0"/>
              <a:t>See the 2021 Instructions for the Forms 1094-C and 1095-C</a:t>
            </a:r>
          </a:p>
          <a:p>
            <a:pPr lvl="2"/>
            <a:r>
              <a:rPr lang="en-US" sz="2400" dirty="0">
                <a:hlinkClick r:id="rId3"/>
              </a:rPr>
              <a:t>https://www.irs.gov/pub/irs-prior/i109495c--2021.pdf</a:t>
            </a:r>
            <a:endParaRPr lang="en-US" sz="2400" dirty="0"/>
          </a:p>
          <a:p>
            <a:r>
              <a:rPr lang="en-US" sz="2400" dirty="0"/>
              <a:t>Failure to furnish timely or correct statement to employees can result in the same penalty.</a:t>
            </a:r>
          </a:p>
        </p:txBody>
      </p:sp>
      <p:sp>
        <p:nvSpPr>
          <p:cNvPr id="2" name="Title 1"/>
          <p:cNvSpPr>
            <a:spLocks noGrp="1"/>
          </p:cNvSpPr>
          <p:nvPr>
            <p:ph type="title"/>
          </p:nvPr>
        </p:nvSpPr>
        <p:spPr/>
        <p:txBody>
          <a:bodyPr/>
          <a:lstStyle/>
          <a:p>
            <a:r>
              <a:rPr lang="en-US" dirty="0"/>
              <a:t>Penalties for Reporting Failures</a:t>
            </a:r>
          </a:p>
        </p:txBody>
      </p:sp>
    </p:spTree>
    <p:extLst>
      <p:ext uri="{BB962C8B-B14F-4D97-AF65-F5344CB8AC3E}">
        <p14:creationId xmlns:p14="http://schemas.microsoft.com/office/powerpoint/2010/main" val="2201806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685800" y="1828800"/>
            <a:ext cx="10817352" cy="3922520"/>
          </a:xfrm>
        </p:spPr>
        <p:txBody>
          <a:bodyPr>
            <a:normAutofit/>
          </a:bodyPr>
          <a:lstStyle/>
          <a:p>
            <a:r>
              <a:rPr lang="en-US" sz="1800" dirty="0"/>
              <a:t>Does your organization utilize staffing firms for temporary employees? </a:t>
            </a:r>
          </a:p>
          <a:p>
            <a:pPr lvl="1"/>
            <a:r>
              <a:rPr lang="en-US" sz="1800" dirty="0"/>
              <a:t>Yes</a:t>
            </a:r>
          </a:p>
          <a:p>
            <a:pPr lvl="1"/>
            <a:r>
              <a:rPr lang="en-US" sz="1800" dirty="0"/>
              <a:t>No</a:t>
            </a:r>
          </a:p>
          <a:p>
            <a:r>
              <a:rPr lang="en-US" sz="1800" dirty="0"/>
              <a:t>What percentage of your workforce will be made up of staffing firm employees in the next 3 years? </a:t>
            </a:r>
          </a:p>
          <a:p>
            <a:pPr lvl="1"/>
            <a:r>
              <a:rPr lang="en-US" sz="1800" dirty="0"/>
              <a:t>Less than 5%</a:t>
            </a:r>
          </a:p>
          <a:p>
            <a:pPr lvl="1"/>
            <a:r>
              <a:rPr lang="en-US" sz="1800" dirty="0"/>
              <a:t>5%-10%</a:t>
            </a:r>
          </a:p>
          <a:p>
            <a:pPr lvl="1"/>
            <a:r>
              <a:rPr lang="en-US" sz="1800" dirty="0"/>
              <a:t>10%-20%</a:t>
            </a:r>
          </a:p>
          <a:p>
            <a:pPr lvl="1"/>
            <a:r>
              <a:rPr lang="en-US" sz="1800" dirty="0"/>
              <a:t>More than 20%</a:t>
            </a:r>
          </a:p>
        </p:txBody>
      </p:sp>
      <p:sp>
        <p:nvSpPr>
          <p:cNvPr id="2" name="Title 1"/>
          <p:cNvSpPr>
            <a:spLocks noGrp="1"/>
          </p:cNvSpPr>
          <p:nvPr>
            <p:ph type="title"/>
          </p:nvPr>
        </p:nvSpPr>
        <p:spPr/>
        <p:txBody>
          <a:bodyPr/>
          <a:lstStyle/>
          <a:p>
            <a:r>
              <a:rPr lang="en-US" dirty="0"/>
              <a:t>ACA Employer Poll</a:t>
            </a:r>
          </a:p>
        </p:txBody>
      </p:sp>
    </p:spTree>
    <p:extLst>
      <p:ext uri="{BB962C8B-B14F-4D97-AF65-F5344CB8AC3E}">
        <p14:creationId xmlns:p14="http://schemas.microsoft.com/office/powerpoint/2010/main" val="3158447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903914" y="1619075"/>
            <a:ext cx="10817352" cy="3811424"/>
          </a:xfrm>
        </p:spPr>
        <p:txBody>
          <a:bodyPr>
            <a:normAutofit fontScale="92500" lnSpcReduction="20000"/>
          </a:bodyPr>
          <a:lstStyle/>
          <a:p>
            <a:r>
              <a:rPr lang="en-US" sz="1800" dirty="0"/>
              <a:t>Common mistake is to treat a partner as an employee</a:t>
            </a:r>
          </a:p>
          <a:p>
            <a:pPr lvl="1"/>
            <a:r>
              <a:rPr lang="en-US" sz="1800" dirty="0"/>
              <a:t> Rev. Rul.69–184 (members are not employees for purposes employment tax purposes)</a:t>
            </a:r>
          </a:p>
          <a:p>
            <a:r>
              <a:rPr lang="en-US" sz="1800" dirty="0"/>
              <a:t>Equity-based incentive compensation plans may create partner status</a:t>
            </a:r>
          </a:p>
          <a:p>
            <a:pPr lvl="1"/>
            <a:r>
              <a:rPr lang="en-US" sz="1800" dirty="0"/>
              <a:t>IRS issued final regulations that clarify the employment tax treatment of partners in a partnership that owns a disregarded entity. T.D. 9869 (July 2, 2019)</a:t>
            </a:r>
          </a:p>
          <a:p>
            <a:pPr lvl="2"/>
            <a:r>
              <a:rPr lang="en-US" sz="1800" dirty="0"/>
              <a:t>Commentators discuss possibility of altering current law to permit employees of a partnership who receive small partnership interests as employee compensatory awards to continue to be treated as employees of the partnership </a:t>
            </a:r>
          </a:p>
          <a:p>
            <a:pPr lvl="1"/>
            <a:r>
              <a:rPr lang="en-US" sz="1800" dirty="0"/>
              <a:t>Chief Counsel Advice No. 201436049 (Partners of a management company are not “limited partners” and are subject to self-employment tax on their distributive shares from that company.) </a:t>
            </a:r>
            <a:r>
              <a:rPr lang="en-US" sz="1800" dirty="0">
                <a:hlinkClick r:id="rId2"/>
              </a:rPr>
              <a:t>https://www.irs.gov/pub/irs-wd/201436049.pdf</a:t>
            </a:r>
            <a:endParaRPr lang="en-US" sz="1800" dirty="0"/>
          </a:p>
          <a:p>
            <a:pPr marL="239712" lvl="1" indent="0">
              <a:buNone/>
            </a:pPr>
            <a:endParaRPr lang="en-US" sz="1800" dirty="0"/>
          </a:p>
        </p:txBody>
      </p:sp>
      <p:sp>
        <p:nvSpPr>
          <p:cNvPr id="2" name="Title 1"/>
          <p:cNvSpPr>
            <a:spLocks noGrp="1"/>
          </p:cNvSpPr>
          <p:nvPr>
            <p:ph type="title"/>
          </p:nvPr>
        </p:nvSpPr>
        <p:spPr/>
        <p:txBody>
          <a:bodyPr/>
          <a:lstStyle/>
          <a:p>
            <a:r>
              <a:rPr lang="en-US" dirty="0"/>
              <a:t>Unique Issues for Partnerships</a:t>
            </a:r>
          </a:p>
        </p:txBody>
      </p:sp>
    </p:spTree>
    <p:extLst>
      <p:ext uri="{BB962C8B-B14F-4D97-AF65-F5344CB8AC3E}">
        <p14:creationId xmlns:p14="http://schemas.microsoft.com/office/powerpoint/2010/main" val="853044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685800" y="1828800"/>
            <a:ext cx="10817352" cy="3888336"/>
          </a:xfrm>
        </p:spPr>
        <p:txBody>
          <a:bodyPr>
            <a:normAutofit fontScale="92500" lnSpcReduction="10000"/>
          </a:bodyPr>
          <a:lstStyle/>
          <a:p>
            <a:r>
              <a:rPr lang="en-US" sz="1800" dirty="0"/>
              <a:t>Impact of becoming a partner: </a:t>
            </a:r>
          </a:p>
          <a:p>
            <a:pPr lvl="1"/>
            <a:r>
              <a:rPr lang="en-US" sz="1800" dirty="0"/>
              <a:t>Compensation paid to partners for services rendered must be reported on a Schedule K-1 instead of a Form W-2</a:t>
            </a:r>
          </a:p>
          <a:p>
            <a:pPr lvl="1"/>
            <a:r>
              <a:rPr lang="en-US" sz="1800" dirty="0"/>
              <a:t>Partners are not subject to income tax withholding and must instead pay estimated taxes </a:t>
            </a:r>
          </a:p>
          <a:p>
            <a:pPr lvl="1"/>
            <a:r>
              <a:rPr lang="en-US" sz="1800" dirty="0"/>
              <a:t>Partners can participate in qualified retirement plans </a:t>
            </a:r>
          </a:p>
          <a:p>
            <a:pPr lvl="1"/>
            <a:r>
              <a:rPr lang="en-US" sz="1800" dirty="0"/>
              <a:t>Partners can also participate in a health plan, but, unlike employees, partners may not exclude from their income the value of benefits received under the plan </a:t>
            </a:r>
          </a:p>
          <a:p>
            <a:pPr lvl="1"/>
            <a:r>
              <a:rPr lang="en-US" sz="1800" dirty="0"/>
              <a:t>Partners are prohibited from participating in cafeteria plans, including flexible spending accounts, and in certain other tax-favored employee benefit plans (this is a challenge for “PEOs”) </a:t>
            </a:r>
          </a:p>
          <a:p>
            <a:pPr lvl="1"/>
            <a:r>
              <a:rPr lang="en-US" sz="1800" dirty="0"/>
              <a:t>Can result in disqualification of plans for all employees </a:t>
            </a:r>
          </a:p>
        </p:txBody>
      </p:sp>
      <p:sp>
        <p:nvSpPr>
          <p:cNvPr id="2" name="Title 1"/>
          <p:cNvSpPr>
            <a:spLocks noGrp="1"/>
          </p:cNvSpPr>
          <p:nvPr>
            <p:ph type="title"/>
          </p:nvPr>
        </p:nvSpPr>
        <p:spPr/>
        <p:txBody>
          <a:bodyPr/>
          <a:lstStyle/>
          <a:p>
            <a:r>
              <a:rPr lang="en-US" dirty="0"/>
              <a:t>Unique Issues for Partnerships</a:t>
            </a:r>
          </a:p>
        </p:txBody>
      </p:sp>
    </p:spTree>
    <p:extLst>
      <p:ext uri="{BB962C8B-B14F-4D97-AF65-F5344CB8AC3E}">
        <p14:creationId xmlns:p14="http://schemas.microsoft.com/office/powerpoint/2010/main" val="346391821"/>
      </p:ext>
    </p:extLst>
  </p:cSld>
  <p:clrMapOvr>
    <a:masterClrMapping/>
  </p:clrMapOvr>
</p:sld>
</file>

<file path=ppt/theme/theme1.xml><?xml version="1.0" encoding="utf-8"?>
<a:theme xmlns:a="http://schemas.openxmlformats.org/drawingml/2006/main" name="1_Polsinelli">
  <a:themeElements>
    <a:clrScheme name="Polsinelli">
      <a:dk1>
        <a:srgbClr val="323F48"/>
      </a:dk1>
      <a:lt1>
        <a:srgbClr val="FFFFFF"/>
      </a:lt1>
      <a:dk2>
        <a:srgbClr val="333F48"/>
      </a:dk2>
      <a:lt2>
        <a:srgbClr val="F5F6F6"/>
      </a:lt2>
      <a:accent1>
        <a:srgbClr val="AF272F"/>
      </a:accent1>
      <a:accent2>
        <a:srgbClr val="5B6770"/>
      </a:accent2>
      <a:accent3>
        <a:srgbClr val="00AEC7"/>
      </a:accent3>
      <a:accent4>
        <a:srgbClr val="333F48"/>
      </a:accent4>
      <a:accent5>
        <a:srgbClr val="DEE1E2"/>
      </a:accent5>
      <a:accent6>
        <a:srgbClr val="5B6770"/>
      </a:accent6>
      <a:hlink>
        <a:srgbClr val="00AEC7"/>
      </a:hlink>
      <a:folHlink>
        <a:srgbClr val="00AE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E8CFC04-19C6-45FD-A028-5D468A3E1AEF}" vid="{F2882CF8-BAFC-4B9A-835C-7FE2A90814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 A C T I V E ! 8 8 9 4 8 0 7 8 . 4 < / d o c u m e n t i d >  
     < s e n d e r i d > K R L A R < / s e n d e r i d >  
     < s e n d e r e m a i l > K L A R U E @ P O L S I N E L L I . C O M < / s e n d e r e m a i l >  
     < l a s t m o d i f i e d > 2 0 2 3 - 0 4 - 1 7 T 0 9 : 4 0 : 2 9 . 0 0 0 0 0 0 0 - 0 5 : 0 0 < / l a s t m o d i f i e d >  
     < d a t a b a s e > A C T I V E < / d a t a b a s e >  
 < / p r o p e r t i e s > 
</file>

<file path=docProps/app.xml><?xml version="1.0" encoding="utf-8"?>
<Properties xmlns="http://schemas.openxmlformats.org/officeDocument/2006/extended-properties" xmlns:vt="http://schemas.openxmlformats.org/officeDocument/2006/docPropsVTypes">
  <Template>blank</Template>
  <TotalTime>441</TotalTime>
  <Words>3811</Words>
  <Application>Microsoft Office PowerPoint</Application>
  <PresentationFormat>Widescreen</PresentationFormat>
  <Paragraphs>362</Paragraphs>
  <Slides>41</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Arial</vt:lpstr>
      <vt:lpstr>Calibri</vt:lpstr>
      <vt:lpstr>Courier New</vt:lpstr>
      <vt:lpstr>Lucida Grande Unicode</vt:lpstr>
      <vt:lpstr>Source Sans Pro Web</vt:lpstr>
      <vt:lpstr>Wingdings</vt:lpstr>
      <vt:lpstr>1_Polsinelli</vt:lpstr>
      <vt:lpstr>Image</vt:lpstr>
      <vt:lpstr>Overlap Between ERISA and Internal Revenue Code &amp; Other Laws - Employee/Independent Contractor Challenges  April 21, 2023 Fort Worth HR Employment Law Update Conference   </vt:lpstr>
      <vt:lpstr>Definitions of Employee</vt:lpstr>
      <vt:lpstr>Employer Health Coverage Obligations</vt:lpstr>
      <vt:lpstr>Employer Health Coverage Obligations</vt:lpstr>
      <vt:lpstr>Employer Reporting Requirements</vt:lpstr>
      <vt:lpstr>Penalties for Reporting Failures</vt:lpstr>
      <vt:lpstr>ACA Employer Poll</vt:lpstr>
      <vt:lpstr>Unique Issues for Partnerships</vt:lpstr>
      <vt:lpstr>Unique Issues for Partnerships</vt:lpstr>
      <vt:lpstr>Recognizing Misclassification Risk: Introduction</vt:lpstr>
      <vt:lpstr>Recognizing Misclassification Risk: Introduction</vt:lpstr>
      <vt:lpstr>Audience Question #1</vt:lpstr>
      <vt:lpstr>Current Policies Aren’t Followed</vt:lpstr>
      <vt:lpstr>Independent Contractors (ICs) Are Disgruntled</vt:lpstr>
      <vt:lpstr>ICs File for Unemployment Benefits</vt:lpstr>
      <vt:lpstr>ICs May Not Be Reporting Taxes Properly</vt:lpstr>
      <vt:lpstr>You Treat as both IC and Employee</vt:lpstr>
      <vt:lpstr>Workers are Active in Heavily Unionized Fields</vt:lpstr>
      <vt:lpstr>Employees Receive Lucrative Benefits</vt:lpstr>
      <vt:lpstr>Audience Question #2</vt:lpstr>
      <vt:lpstr>ICs May Use Workers Who Are Improperly Classified</vt:lpstr>
      <vt:lpstr>Insurance Carrier Audits Employer Account</vt:lpstr>
      <vt:lpstr>Competitors Classify Similar Workers as Employees</vt:lpstr>
      <vt:lpstr>How do you know if the worker is IC or employee? </vt:lpstr>
      <vt:lpstr>NLRB Test</vt:lpstr>
      <vt:lpstr>NLRB Test</vt:lpstr>
      <vt:lpstr>Co-Employment under IRS Rules</vt:lpstr>
      <vt:lpstr>Temporary staffing Employees and challenges</vt:lpstr>
      <vt:lpstr>Grubhub – Misclassification Case</vt:lpstr>
      <vt:lpstr>American Family – Misclassification Case</vt:lpstr>
      <vt:lpstr>How Misclassification Violates the NLRA</vt:lpstr>
      <vt:lpstr>FLSA Test</vt:lpstr>
      <vt:lpstr>How Misclassification is a violation of the FLSA</vt:lpstr>
      <vt:lpstr>EEOC Test</vt:lpstr>
      <vt:lpstr>How Misclassification Violates the EEOC</vt:lpstr>
      <vt:lpstr>State Workers’ Compensation Act Tests</vt:lpstr>
      <vt:lpstr>Texas Workers’ Compensation Act Tests</vt:lpstr>
      <vt:lpstr>Questions? </vt:lpstr>
      <vt:lpstr>Questions?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Meredith VanderWilt</cp:lastModifiedBy>
  <cp:revision>15</cp:revision>
  <dcterms:created xsi:type="dcterms:W3CDTF">2023-04-05T15:56:10Z</dcterms:created>
  <dcterms:modified xsi:type="dcterms:W3CDTF">2023-04-17T14:40:29Z</dcterms:modified>
</cp:coreProperties>
</file>